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341" r:id="rId2"/>
    <p:sldId id="342" r:id="rId3"/>
    <p:sldId id="359" r:id="rId4"/>
    <p:sldId id="358" r:id="rId5"/>
    <p:sldId id="349" r:id="rId6"/>
    <p:sldId id="350" r:id="rId7"/>
    <p:sldId id="357" r:id="rId8"/>
    <p:sldId id="352" r:id="rId9"/>
    <p:sldId id="361" r:id="rId10"/>
    <p:sldId id="354" r:id="rId11"/>
    <p:sldId id="355" r:id="rId12"/>
    <p:sldId id="356" r:id="rId13"/>
    <p:sldId id="353" r:id="rId14"/>
    <p:sldId id="340" r:id="rId15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F4F4"/>
    <a:srgbClr val="FF4C67"/>
    <a:srgbClr val="55CDAF"/>
    <a:srgbClr val="FEFFFF"/>
    <a:srgbClr val="FFFFFF"/>
    <a:srgbClr val="25CA9E"/>
    <a:srgbClr val="55517A"/>
    <a:srgbClr val="242425"/>
    <a:srgbClr val="DBDBDB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592" autoAdjust="0"/>
    <p:restoredTop sz="76374" autoAdjust="0"/>
  </p:normalViewPr>
  <p:slideViewPr>
    <p:cSldViewPr snapToGrid="0" snapToObjects="1">
      <p:cViewPr>
        <p:scale>
          <a:sx n="89" d="100"/>
          <a:sy n="89" d="100"/>
        </p:scale>
        <p:origin x="1424" y="30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1400"/>
    </p:cViewPr>
  </p:sorterViewPr>
  <p:notesViewPr>
    <p:cSldViewPr snapToGrid="0" snapToObjects="1">
      <p:cViewPr varScale="1">
        <p:scale>
          <a:sx n="117" d="100"/>
          <a:sy n="117" d="100"/>
        </p:scale>
        <p:origin x="824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 dirty="0">
              <a:latin typeface="Mark Pro Book" panose="020B0604020201010104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5780E4-92EF-FF40-BCB5-70950F322581}" type="datetimeFigureOut">
              <a:rPr lang="de-DE" smtClean="0">
                <a:latin typeface="Mark Pro Book" panose="020B0604020201010104" pitchFamily="34" charset="0"/>
              </a:rPr>
              <a:t>13.09.18</a:t>
            </a:fld>
            <a:endParaRPr lang="de-DE" dirty="0">
              <a:latin typeface="Mark Pro Book" panose="020B0604020201010104" pitchFamily="34" charset="0"/>
            </a:endParaRP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 dirty="0">
              <a:latin typeface="Mark Pro Book" panose="020B0604020201010104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087784-0331-1F46-8B92-6F7F2DBA31A8}" type="slidenum">
              <a:rPr lang="de-DE" smtClean="0">
                <a:latin typeface="Mark Pro Book" panose="020B0604020201010104" pitchFamily="34" charset="0"/>
              </a:rPr>
              <a:t>‹Nr.›</a:t>
            </a:fld>
            <a:endParaRPr lang="de-DE" dirty="0">
              <a:latin typeface="Mark Pro Book" panose="020B06040202010101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23987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rk Pro Book" panose="020B06040202010101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rk Pro Book" panose="020B0604020201010104" pitchFamily="34" charset="0"/>
              </a:defRPr>
            </a:lvl1pPr>
          </a:lstStyle>
          <a:p>
            <a:fld id="{CD6D7973-4D4B-1B46-B70E-B4F3A8E4EF19}" type="datetimeFigureOut">
              <a:rPr lang="de-DE" smtClean="0"/>
              <a:pPr/>
              <a:t>13.09.18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rk Pro Book" panose="020B0604020201010104" pitchFamily="34" charset="0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rk Pro Book" panose="020B0604020201010104" pitchFamily="34" charset="0"/>
              </a:defRPr>
            </a:lvl1pPr>
          </a:lstStyle>
          <a:p>
            <a:fld id="{D36FCF71-A1E3-B347-9128-EEF607218E5C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983577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Mark Pro Book" panose="020B0604020201010104" pitchFamily="34" charset="0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Mark Pro Book" panose="020B0604020201010104" pitchFamily="34" charset="0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Mark Pro Book" panose="020B0604020201010104" pitchFamily="34" charset="0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Mark Pro Book" panose="020B0604020201010104" pitchFamily="34" charset="0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Mark Pro Book" panose="020B0604020201010104" pitchFamily="34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Python2/3 </a:t>
            </a:r>
            <a:r>
              <a:rPr lang="de-DE" dirty="0" err="1"/>
              <a:t>Hazzle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Workflow für Software-Entwickler herausfordernd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Fehlende Typisierung kann ungewohnt sein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Python-Stil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6FCF71-A1E3-B347-9128-EEF607218E5C}" type="slidenum">
              <a:rPr lang="de-DE" smtClean="0"/>
              <a:pPr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0422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neutral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1233765F-5130-4C67-8C44-28F9E12396E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9144000" cy="6858000"/>
          </a:xfrm>
          <a:custGeom>
            <a:avLst/>
            <a:gdLst>
              <a:gd name="connsiteX0" fmla="*/ 4241800 w 9144000"/>
              <a:gd name="connsiteY0" fmla="*/ 360000 h 6858000"/>
              <a:gd name="connsiteX1" fmla="*/ 4241800 w 9144000"/>
              <a:gd name="connsiteY1" fmla="*/ 6500517 h 6858000"/>
              <a:gd name="connsiteX2" fmla="*/ 8782050 w 9144000"/>
              <a:gd name="connsiteY2" fmla="*/ 6500517 h 6858000"/>
              <a:gd name="connsiteX3" fmla="*/ 8782050 w 9144000"/>
              <a:gd name="connsiteY3" fmla="*/ 360000 h 6858000"/>
              <a:gd name="connsiteX4" fmla="*/ 0 w 9144000"/>
              <a:gd name="connsiteY4" fmla="*/ 0 h 6858000"/>
              <a:gd name="connsiteX5" fmla="*/ 9144000 w 9144000"/>
              <a:gd name="connsiteY5" fmla="*/ 0 h 6858000"/>
              <a:gd name="connsiteX6" fmla="*/ 9144000 w 9144000"/>
              <a:gd name="connsiteY6" fmla="*/ 6858000 h 6858000"/>
              <a:gd name="connsiteX7" fmla="*/ 0 w 9144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6858000">
                <a:moveTo>
                  <a:pt x="4241800" y="360000"/>
                </a:moveTo>
                <a:lnTo>
                  <a:pt x="4241800" y="6500517"/>
                </a:lnTo>
                <a:lnTo>
                  <a:pt x="8782050" y="6500517"/>
                </a:lnTo>
                <a:lnTo>
                  <a:pt x="8782050" y="360000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0C0C0"/>
          </a:solidFill>
        </p:spPr>
        <p:txBody>
          <a:bodyPr vert="horz" wrap="none" lIns="0" tIns="0" rIns="0" bIns="0" rtlCol="0">
            <a:noAutofit/>
          </a:bodyPr>
          <a:lstStyle>
            <a:lvl1pPr>
              <a:defRPr lang="de-DE" sz="100" dirty="0">
                <a:solidFill>
                  <a:srgbClr val="C0C0C0"/>
                </a:solidFill>
              </a:defRPr>
            </a:lvl1pPr>
          </a:lstStyle>
          <a:p>
            <a:pPr marL="0" lvl="0" indent="0">
              <a:buNone/>
            </a:pPr>
            <a:r>
              <a:rPr lang="de-DE" dirty="0"/>
              <a:t>.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 bwMode="gray">
          <a:xfrm>
            <a:off x="4608513" y="1207153"/>
            <a:ext cx="3816349" cy="2726672"/>
          </a:xfrm>
        </p:spPr>
        <p:txBody>
          <a:bodyPr wrap="square" anchor="t">
            <a:noAutofit/>
          </a:bodyPr>
          <a:lstStyle>
            <a:lvl1pPr>
              <a:lnSpc>
                <a:spcPct val="90000"/>
              </a:lnSpc>
              <a:defRPr sz="4000" baseline="0">
                <a:solidFill>
                  <a:schemeClr val="accent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4608513" y="4055825"/>
            <a:ext cx="3816349" cy="1423932"/>
          </a:xfrm>
        </p:spPr>
        <p:txBody>
          <a:bodyPr wrap="square"/>
          <a:lstStyle>
            <a:lvl1pPr marL="0" indent="0" algn="l">
              <a:lnSpc>
                <a:spcPct val="110000"/>
              </a:lnSpc>
              <a:buNone/>
              <a:defRPr sz="2000" b="0" i="0">
                <a:solidFill>
                  <a:schemeClr val="accent2"/>
                </a:solidFill>
                <a:latin typeface="Mark Pro Bold"/>
                <a:cs typeface="Mark Pro Bold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08513" y="608014"/>
            <a:ext cx="3816349" cy="431799"/>
          </a:xfrm>
        </p:spPr>
        <p:txBody>
          <a:bodyPr wrap="square" anchor="t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cap="all" baseline="0">
                <a:solidFill>
                  <a:schemeClr val="accent2"/>
                </a:solidFill>
                <a:latin typeface="Mark Pro Bold"/>
                <a:cs typeface="Mark Pro Bold"/>
              </a:defRPr>
            </a:lvl1pPr>
          </a:lstStyle>
          <a:p>
            <a:pPr lvl="0"/>
            <a:r>
              <a:rPr lang="de-DE" dirty="0"/>
              <a:t>ORT, DATUM</a:t>
            </a:r>
            <a:br>
              <a:rPr lang="de-DE" dirty="0"/>
            </a:br>
            <a:r>
              <a:rPr lang="de-DE" dirty="0"/>
              <a:t>AUTOR / TITEL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29FE1BA8-C17D-4D7B-B0A1-03C1443E650E}"/>
              </a:ext>
            </a:extLst>
          </p:cNvPr>
          <p:cNvGrpSpPr/>
          <p:nvPr userDrawn="1"/>
        </p:nvGrpSpPr>
        <p:grpSpPr>
          <a:xfrm>
            <a:off x="4610894" y="5707013"/>
            <a:ext cx="1408112" cy="355600"/>
            <a:chOff x="4610894" y="5707013"/>
            <a:chExt cx="1408112" cy="355600"/>
          </a:xfrm>
        </p:grpSpPr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016EB015-4863-4F61-95F2-F93C48D26CE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610894" y="5713363"/>
              <a:ext cx="79375" cy="336550"/>
            </a:xfrm>
            <a:custGeom>
              <a:avLst/>
              <a:gdLst>
                <a:gd name="T0" fmla="*/ 0 w 94"/>
                <a:gd name="T1" fmla="*/ 402 h 402"/>
                <a:gd name="T2" fmla="*/ 0 w 94"/>
                <a:gd name="T3" fmla="*/ 402 h 402"/>
                <a:gd name="T4" fmla="*/ 94 w 94"/>
                <a:gd name="T5" fmla="*/ 402 h 402"/>
                <a:gd name="T6" fmla="*/ 94 w 94"/>
                <a:gd name="T7" fmla="*/ 0 h 402"/>
                <a:gd name="T8" fmla="*/ 0 w 94"/>
                <a:gd name="T9" fmla="*/ 0 h 402"/>
                <a:gd name="T10" fmla="*/ 0 w 94"/>
                <a:gd name="T11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402">
                  <a:moveTo>
                    <a:pt x="0" y="402"/>
                  </a:moveTo>
                  <a:lnTo>
                    <a:pt x="0" y="402"/>
                  </a:lnTo>
                  <a:lnTo>
                    <a:pt x="94" y="402"/>
                  </a:lnTo>
                  <a:lnTo>
                    <a:pt x="94" y="0"/>
                  </a:lnTo>
                  <a:lnTo>
                    <a:pt x="0" y="0"/>
                  </a:lnTo>
                  <a:lnTo>
                    <a:pt x="0" y="402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99DA7A38-6F8E-4936-88EC-73A3AD02544B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726781" y="5713363"/>
              <a:ext cx="528638" cy="336550"/>
            </a:xfrm>
            <a:custGeom>
              <a:avLst/>
              <a:gdLst>
                <a:gd name="T0" fmla="*/ 541 w 635"/>
                <a:gd name="T1" fmla="*/ 0 h 402"/>
                <a:gd name="T2" fmla="*/ 541 w 635"/>
                <a:gd name="T3" fmla="*/ 0 h 402"/>
                <a:gd name="T4" fmla="*/ 541 w 635"/>
                <a:gd name="T5" fmla="*/ 245 h 402"/>
                <a:gd name="T6" fmla="*/ 361 w 635"/>
                <a:gd name="T7" fmla="*/ 0 h 402"/>
                <a:gd name="T8" fmla="*/ 320 w 635"/>
                <a:gd name="T9" fmla="*/ 0 h 402"/>
                <a:gd name="T10" fmla="*/ 271 w 635"/>
                <a:gd name="T11" fmla="*/ 0 h 402"/>
                <a:gd name="T12" fmla="*/ 270 w 635"/>
                <a:gd name="T13" fmla="*/ 0 h 402"/>
                <a:gd name="T14" fmla="*/ 270 w 635"/>
                <a:gd name="T15" fmla="*/ 245 h 402"/>
                <a:gd name="T16" fmla="*/ 90 w 635"/>
                <a:gd name="T17" fmla="*/ 0 h 402"/>
                <a:gd name="T18" fmla="*/ 0 w 635"/>
                <a:gd name="T19" fmla="*/ 0 h 402"/>
                <a:gd name="T20" fmla="*/ 0 w 635"/>
                <a:gd name="T21" fmla="*/ 402 h 402"/>
                <a:gd name="T22" fmla="*/ 94 w 635"/>
                <a:gd name="T23" fmla="*/ 402 h 402"/>
                <a:gd name="T24" fmla="*/ 94 w 635"/>
                <a:gd name="T25" fmla="*/ 157 h 402"/>
                <a:gd name="T26" fmla="*/ 274 w 635"/>
                <a:gd name="T27" fmla="*/ 402 h 402"/>
                <a:gd name="T28" fmla="*/ 290 w 635"/>
                <a:gd name="T29" fmla="*/ 402 h 402"/>
                <a:gd name="T30" fmla="*/ 343 w 635"/>
                <a:gd name="T31" fmla="*/ 402 h 402"/>
                <a:gd name="T32" fmla="*/ 365 w 635"/>
                <a:gd name="T33" fmla="*/ 402 h 402"/>
                <a:gd name="T34" fmla="*/ 365 w 635"/>
                <a:gd name="T35" fmla="*/ 157 h 402"/>
                <a:gd name="T36" fmla="*/ 545 w 635"/>
                <a:gd name="T37" fmla="*/ 402 h 402"/>
                <a:gd name="T38" fmla="*/ 635 w 635"/>
                <a:gd name="T39" fmla="*/ 402 h 402"/>
                <a:gd name="T40" fmla="*/ 635 w 635"/>
                <a:gd name="T41" fmla="*/ 0 h 402"/>
                <a:gd name="T42" fmla="*/ 541 w 635"/>
                <a:gd name="T43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35" h="402">
                  <a:moveTo>
                    <a:pt x="541" y="0"/>
                  </a:moveTo>
                  <a:lnTo>
                    <a:pt x="541" y="0"/>
                  </a:lnTo>
                  <a:lnTo>
                    <a:pt x="541" y="245"/>
                  </a:lnTo>
                  <a:lnTo>
                    <a:pt x="361" y="0"/>
                  </a:lnTo>
                  <a:lnTo>
                    <a:pt x="320" y="0"/>
                  </a:lnTo>
                  <a:lnTo>
                    <a:pt x="271" y="0"/>
                  </a:lnTo>
                  <a:lnTo>
                    <a:pt x="270" y="0"/>
                  </a:lnTo>
                  <a:lnTo>
                    <a:pt x="270" y="245"/>
                  </a:lnTo>
                  <a:lnTo>
                    <a:pt x="90" y="0"/>
                  </a:lnTo>
                  <a:lnTo>
                    <a:pt x="0" y="0"/>
                  </a:lnTo>
                  <a:lnTo>
                    <a:pt x="0" y="402"/>
                  </a:lnTo>
                  <a:lnTo>
                    <a:pt x="94" y="402"/>
                  </a:lnTo>
                  <a:lnTo>
                    <a:pt x="94" y="157"/>
                  </a:lnTo>
                  <a:lnTo>
                    <a:pt x="274" y="402"/>
                  </a:lnTo>
                  <a:lnTo>
                    <a:pt x="290" y="402"/>
                  </a:lnTo>
                  <a:lnTo>
                    <a:pt x="343" y="402"/>
                  </a:lnTo>
                  <a:lnTo>
                    <a:pt x="365" y="402"/>
                  </a:lnTo>
                  <a:lnTo>
                    <a:pt x="365" y="157"/>
                  </a:lnTo>
                  <a:lnTo>
                    <a:pt x="545" y="402"/>
                  </a:lnTo>
                  <a:lnTo>
                    <a:pt x="635" y="402"/>
                  </a:lnTo>
                  <a:lnTo>
                    <a:pt x="635" y="0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B95D8355-2C68-4721-B059-106E35717EF8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5282406" y="5707013"/>
              <a:ext cx="346075" cy="349250"/>
            </a:xfrm>
            <a:custGeom>
              <a:avLst/>
              <a:gdLst>
                <a:gd name="T0" fmla="*/ 208 w 416"/>
                <a:gd name="T1" fmla="*/ 0 h 417"/>
                <a:gd name="T2" fmla="*/ 208 w 416"/>
                <a:gd name="T3" fmla="*/ 0 h 417"/>
                <a:gd name="T4" fmla="*/ 0 w 416"/>
                <a:gd name="T5" fmla="*/ 209 h 417"/>
                <a:gd name="T6" fmla="*/ 208 w 416"/>
                <a:gd name="T7" fmla="*/ 417 h 417"/>
                <a:gd name="T8" fmla="*/ 416 w 416"/>
                <a:gd name="T9" fmla="*/ 209 h 417"/>
                <a:gd name="T10" fmla="*/ 208 w 416"/>
                <a:gd name="T11" fmla="*/ 0 h 417"/>
                <a:gd name="T12" fmla="*/ 208 w 416"/>
                <a:gd name="T13" fmla="*/ 92 h 417"/>
                <a:gd name="T14" fmla="*/ 208 w 416"/>
                <a:gd name="T15" fmla="*/ 92 h 417"/>
                <a:gd name="T16" fmla="*/ 318 w 416"/>
                <a:gd name="T17" fmla="*/ 209 h 417"/>
                <a:gd name="T18" fmla="*/ 208 w 416"/>
                <a:gd name="T19" fmla="*/ 325 h 417"/>
                <a:gd name="T20" fmla="*/ 98 w 416"/>
                <a:gd name="T21" fmla="*/ 209 h 417"/>
                <a:gd name="T22" fmla="*/ 208 w 416"/>
                <a:gd name="T23" fmla="*/ 9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6" h="417">
                  <a:moveTo>
                    <a:pt x="208" y="0"/>
                  </a:moveTo>
                  <a:lnTo>
                    <a:pt x="208" y="0"/>
                  </a:lnTo>
                  <a:cubicBezTo>
                    <a:pt x="86" y="0"/>
                    <a:pt x="0" y="89"/>
                    <a:pt x="0" y="209"/>
                  </a:cubicBezTo>
                  <a:cubicBezTo>
                    <a:pt x="0" y="329"/>
                    <a:pt x="86" y="417"/>
                    <a:pt x="208" y="417"/>
                  </a:cubicBezTo>
                  <a:cubicBezTo>
                    <a:pt x="330" y="417"/>
                    <a:pt x="416" y="329"/>
                    <a:pt x="416" y="209"/>
                  </a:cubicBezTo>
                  <a:cubicBezTo>
                    <a:pt x="416" y="89"/>
                    <a:pt x="330" y="0"/>
                    <a:pt x="208" y="0"/>
                  </a:cubicBezTo>
                  <a:close/>
                  <a:moveTo>
                    <a:pt x="208" y="92"/>
                  </a:moveTo>
                  <a:lnTo>
                    <a:pt x="208" y="92"/>
                  </a:lnTo>
                  <a:cubicBezTo>
                    <a:pt x="272" y="92"/>
                    <a:pt x="318" y="140"/>
                    <a:pt x="318" y="209"/>
                  </a:cubicBezTo>
                  <a:cubicBezTo>
                    <a:pt x="318" y="277"/>
                    <a:pt x="272" y="325"/>
                    <a:pt x="208" y="325"/>
                  </a:cubicBezTo>
                  <a:cubicBezTo>
                    <a:pt x="143" y="325"/>
                    <a:pt x="98" y="277"/>
                    <a:pt x="98" y="209"/>
                  </a:cubicBezTo>
                  <a:cubicBezTo>
                    <a:pt x="98" y="140"/>
                    <a:pt x="143" y="92"/>
                    <a:pt x="208" y="92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D4E3F358-DB5E-4112-ABD4-6C884D071F93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5650706" y="5713363"/>
              <a:ext cx="368300" cy="349250"/>
            </a:xfrm>
            <a:custGeom>
              <a:avLst/>
              <a:gdLst>
                <a:gd name="T0" fmla="*/ 208 w 443"/>
                <a:gd name="T1" fmla="*/ 0 h 417"/>
                <a:gd name="T2" fmla="*/ 208 w 443"/>
                <a:gd name="T3" fmla="*/ 0 h 417"/>
                <a:gd name="T4" fmla="*/ 0 w 443"/>
                <a:gd name="T5" fmla="*/ 209 h 417"/>
                <a:gd name="T6" fmla="*/ 208 w 443"/>
                <a:gd name="T7" fmla="*/ 417 h 417"/>
                <a:gd name="T8" fmla="*/ 315 w 443"/>
                <a:gd name="T9" fmla="*/ 386 h 417"/>
                <a:gd name="T10" fmla="*/ 333 w 443"/>
                <a:gd name="T11" fmla="*/ 409 h 417"/>
                <a:gd name="T12" fmla="*/ 443 w 443"/>
                <a:gd name="T13" fmla="*/ 409 h 417"/>
                <a:gd name="T14" fmla="*/ 381 w 443"/>
                <a:gd name="T15" fmla="*/ 323 h 417"/>
                <a:gd name="T16" fmla="*/ 416 w 443"/>
                <a:gd name="T17" fmla="*/ 209 h 417"/>
                <a:gd name="T18" fmla="*/ 208 w 443"/>
                <a:gd name="T19" fmla="*/ 0 h 417"/>
                <a:gd name="T20" fmla="*/ 208 w 443"/>
                <a:gd name="T21" fmla="*/ 92 h 417"/>
                <a:gd name="T22" fmla="*/ 208 w 443"/>
                <a:gd name="T23" fmla="*/ 92 h 417"/>
                <a:gd name="T24" fmla="*/ 318 w 443"/>
                <a:gd name="T25" fmla="*/ 209 h 417"/>
                <a:gd name="T26" fmla="*/ 313 w 443"/>
                <a:gd name="T27" fmla="*/ 246 h 417"/>
                <a:gd name="T28" fmla="*/ 300 w 443"/>
                <a:gd name="T29" fmla="*/ 228 h 417"/>
                <a:gd name="T30" fmla="*/ 198 w 443"/>
                <a:gd name="T31" fmla="*/ 228 h 417"/>
                <a:gd name="T32" fmla="*/ 260 w 443"/>
                <a:gd name="T33" fmla="*/ 313 h 417"/>
                <a:gd name="T34" fmla="*/ 208 w 443"/>
                <a:gd name="T35" fmla="*/ 325 h 417"/>
                <a:gd name="T36" fmla="*/ 98 w 443"/>
                <a:gd name="T37" fmla="*/ 209 h 417"/>
                <a:gd name="T38" fmla="*/ 208 w 443"/>
                <a:gd name="T39" fmla="*/ 9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3" h="417">
                  <a:moveTo>
                    <a:pt x="208" y="0"/>
                  </a:moveTo>
                  <a:lnTo>
                    <a:pt x="208" y="0"/>
                  </a:lnTo>
                  <a:cubicBezTo>
                    <a:pt x="86" y="0"/>
                    <a:pt x="0" y="89"/>
                    <a:pt x="0" y="209"/>
                  </a:cubicBezTo>
                  <a:cubicBezTo>
                    <a:pt x="0" y="328"/>
                    <a:pt x="86" y="417"/>
                    <a:pt x="208" y="417"/>
                  </a:cubicBezTo>
                  <a:cubicBezTo>
                    <a:pt x="249" y="417"/>
                    <a:pt x="285" y="405"/>
                    <a:pt x="315" y="386"/>
                  </a:cubicBezTo>
                  <a:lnTo>
                    <a:pt x="333" y="409"/>
                  </a:lnTo>
                  <a:lnTo>
                    <a:pt x="443" y="409"/>
                  </a:lnTo>
                  <a:lnTo>
                    <a:pt x="381" y="323"/>
                  </a:lnTo>
                  <a:cubicBezTo>
                    <a:pt x="403" y="291"/>
                    <a:pt x="416" y="254"/>
                    <a:pt x="416" y="209"/>
                  </a:cubicBezTo>
                  <a:cubicBezTo>
                    <a:pt x="416" y="89"/>
                    <a:pt x="330" y="0"/>
                    <a:pt x="208" y="0"/>
                  </a:cubicBezTo>
                  <a:close/>
                  <a:moveTo>
                    <a:pt x="208" y="92"/>
                  </a:moveTo>
                  <a:lnTo>
                    <a:pt x="208" y="92"/>
                  </a:lnTo>
                  <a:cubicBezTo>
                    <a:pt x="272" y="92"/>
                    <a:pt x="318" y="140"/>
                    <a:pt x="318" y="209"/>
                  </a:cubicBezTo>
                  <a:cubicBezTo>
                    <a:pt x="318" y="222"/>
                    <a:pt x="316" y="234"/>
                    <a:pt x="313" y="246"/>
                  </a:cubicBezTo>
                  <a:lnTo>
                    <a:pt x="300" y="228"/>
                  </a:lnTo>
                  <a:lnTo>
                    <a:pt x="198" y="228"/>
                  </a:lnTo>
                  <a:lnTo>
                    <a:pt x="260" y="313"/>
                  </a:lnTo>
                  <a:cubicBezTo>
                    <a:pt x="245" y="321"/>
                    <a:pt x="227" y="325"/>
                    <a:pt x="208" y="325"/>
                  </a:cubicBezTo>
                  <a:cubicBezTo>
                    <a:pt x="144" y="325"/>
                    <a:pt x="98" y="277"/>
                    <a:pt x="98" y="209"/>
                  </a:cubicBezTo>
                  <a:cubicBezTo>
                    <a:pt x="98" y="140"/>
                    <a:pt x="144" y="92"/>
                    <a:pt x="208" y="9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2582676528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5307" userDrawn="1">
          <p15:clr>
            <a:srgbClr val="A4A3A4"/>
          </p15:clr>
        </p15:guide>
        <p15:guide id="2" pos="2903" userDrawn="1">
          <p15:clr>
            <a:srgbClr val="A4A3A4"/>
          </p15:clr>
        </p15:guide>
        <p15:guide id="3" orient="horz" pos="757" userDrawn="1">
          <p15:clr>
            <a:srgbClr val="A4A3A4"/>
          </p15:clr>
        </p15:guide>
        <p15:guide id="4" orient="horz" pos="391" userDrawn="1">
          <p15:clr>
            <a:srgbClr val="A4A3A4"/>
          </p15:clr>
        </p15:guide>
        <p15:guide id="5" orient="horz" pos="2478" userDrawn="1">
          <p15:clr>
            <a:srgbClr val="A4A3A4"/>
          </p15:clr>
        </p15:guide>
        <p15:guide id="6" orient="horz" pos="2553" userDrawn="1">
          <p15:clr>
            <a:srgbClr val="A4A3A4"/>
          </p15:clr>
        </p15:guide>
        <p15:guide id="7" orient="horz" pos="3453" userDrawn="1">
          <p15:clr>
            <a:srgbClr val="A4A3A4"/>
          </p15:clr>
        </p15:guide>
        <p15:guide id="8" orient="horz" pos="655" userDrawn="1">
          <p15:clr>
            <a:srgbClr val="A4A3A4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rot">
    <p:bg bwMode="gray"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>
            <a:extLst>
              <a:ext uri="{FF2B5EF4-FFF2-40B4-BE49-F238E27FC236}">
                <a16:creationId xmlns:a16="http://schemas.microsoft.com/office/drawing/2014/main" id="{1233765F-5130-4C67-8C44-28F9E12396E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9144000" cy="6858000"/>
          </a:xfrm>
          <a:custGeom>
            <a:avLst/>
            <a:gdLst>
              <a:gd name="connsiteX0" fmla="*/ 4241800 w 9144000"/>
              <a:gd name="connsiteY0" fmla="*/ 360000 h 6858000"/>
              <a:gd name="connsiteX1" fmla="*/ 4241800 w 9144000"/>
              <a:gd name="connsiteY1" fmla="*/ 6500517 h 6858000"/>
              <a:gd name="connsiteX2" fmla="*/ 8782050 w 9144000"/>
              <a:gd name="connsiteY2" fmla="*/ 6500517 h 6858000"/>
              <a:gd name="connsiteX3" fmla="*/ 8782050 w 9144000"/>
              <a:gd name="connsiteY3" fmla="*/ 360000 h 6858000"/>
              <a:gd name="connsiteX4" fmla="*/ 0 w 9144000"/>
              <a:gd name="connsiteY4" fmla="*/ 0 h 6858000"/>
              <a:gd name="connsiteX5" fmla="*/ 9144000 w 9144000"/>
              <a:gd name="connsiteY5" fmla="*/ 0 h 6858000"/>
              <a:gd name="connsiteX6" fmla="*/ 9144000 w 9144000"/>
              <a:gd name="connsiteY6" fmla="*/ 6858000 h 6858000"/>
              <a:gd name="connsiteX7" fmla="*/ 0 w 9144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144000" h="6858000">
                <a:moveTo>
                  <a:pt x="4241800" y="360000"/>
                </a:moveTo>
                <a:lnTo>
                  <a:pt x="4241800" y="6500517"/>
                </a:lnTo>
                <a:lnTo>
                  <a:pt x="8782050" y="6500517"/>
                </a:lnTo>
                <a:lnTo>
                  <a:pt x="8782050" y="360000"/>
                </a:lnTo>
                <a:close/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C0C0C0"/>
          </a:solidFill>
        </p:spPr>
        <p:txBody>
          <a:bodyPr vert="horz" wrap="none" lIns="0" tIns="0" rIns="0" bIns="0" rtlCol="0">
            <a:noAutofit/>
          </a:bodyPr>
          <a:lstStyle>
            <a:lvl1pPr>
              <a:defRPr lang="de-DE" sz="100" dirty="0">
                <a:solidFill>
                  <a:srgbClr val="C0C0C0"/>
                </a:solidFill>
              </a:defRPr>
            </a:lvl1pPr>
          </a:lstStyle>
          <a:p>
            <a:pPr marL="0" lvl="0" indent="0">
              <a:buNone/>
            </a:pPr>
            <a:r>
              <a:rPr lang="de-DE" dirty="0"/>
              <a:t>.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 bwMode="gray">
          <a:xfrm>
            <a:off x="4608513" y="1207153"/>
            <a:ext cx="3816349" cy="2726672"/>
          </a:xfrm>
        </p:spPr>
        <p:txBody>
          <a:bodyPr wrap="square" anchor="t">
            <a:noAutofit/>
          </a:bodyPr>
          <a:lstStyle>
            <a:lvl1pPr>
              <a:lnSpc>
                <a:spcPct val="90000"/>
              </a:lnSpc>
              <a:defRPr sz="4000" baseline="0">
                <a:solidFill>
                  <a:schemeClr val="accent2"/>
                </a:solidFill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 bwMode="gray">
          <a:xfrm>
            <a:off x="4608513" y="4055825"/>
            <a:ext cx="3816349" cy="1423932"/>
          </a:xfrm>
        </p:spPr>
        <p:txBody>
          <a:bodyPr wrap="square"/>
          <a:lstStyle>
            <a:lvl1pPr marL="0" indent="0" algn="l">
              <a:lnSpc>
                <a:spcPct val="110000"/>
              </a:lnSpc>
              <a:buNone/>
              <a:defRPr sz="2000" b="0" i="0">
                <a:solidFill>
                  <a:schemeClr val="bg1"/>
                </a:solidFill>
                <a:latin typeface="Mark Pro Bold"/>
                <a:cs typeface="Mark Pro Bold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4608513" y="608014"/>
            <a:ext cx="3816349" cy="431799"/>
          </a:xfrm>
        </p:spPr>
        <p:txBody>
          <a:bodyPr wrap="square" anchor="t" anchorCtr="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3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 i="0" cap="all" baseline="0">
                <a:solidFill>
                  <a:schemeClr val="accent2"/>
                </a:solidFill>
                <a:latin typeface="Mark Pro Bold"/>
                <a:cs typeface="Mark Pro Bold"/>
              </a:defRPr>
            </a:lvl1pPr>
          </a:lstStyle>
          <a:p>
            <a:pPr lvl="0"/>
            <a:r>
              <a:rPr lang="de-DE" dirty="0"/>
              <a:t>ORT, DATUM</a:t>
            </a:r>
            <a:br>
              <a:rPr lang="de-DE" dirty="0"/>
            </a:br>
            <a:r>
              <a:rPr lang="de-DE" dirty="0"/>
              <a:t>AUTOR / TITEL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95EFAEB9-585E-462F-BEF3-20D189C9B51F}"/>
              </a:ext>
            </a:extLst>
          </p:cNvPr>
          <p:cNvGrpSpPr/>
          <p:nvPr userDrawn="1"/>
        </p:nvGrpSpPr>
        <p:grpSpPr>
          <a:xfrm>
            <a:off x="4610894" y="5707013"/>
            <a:ext cx="1408112" cy="355600"/>
            <a:chOff x="4610894" y="5707013"/>
            <a:chExt cx="1408112" cy="355600"/>
          </a:xfrm>
        </p:grpSpPr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4013ECE9-C346-4FEF-A46E-61FBE5F584A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610894" y="5713363"/>
              <a:ext cx="79375" cy="336550"/>
            </a:xfrm>
            <a:custGeom>
              <a:avLst/>
              <a:gdLst>
                <a:gd name="T0" fmla="*/ 0 w 94"/>
                <a:gd name="T1" fmla="*/ 402 h 402"/>
                <a:gd name="T2" fmla="*/ 0 w 94"/>
                <a:gd name="T3" fmla="*/ 402 h 402"/>
                <a:gd name="T4" fmla="*/ 94 w 94"/>
                <a:gd name="T5" fmla="*/ 402 h 402"/>
                <a:gd name="T6" fmla="*/ 94 w 94"/>
                <a:gd name="T7" fmla="*/ 0 h 402"/>
                <a:gd name="T8" fmla="*/ 0 w 94"/>
                <a:gd name="T9" fmla="*/ 0 h 402"/>
                <a:gd name="T10" fmla="*/ 0 w 94"/>
                <a:gd name="T11" fmla="*/ 402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4" h="402">
                  <a:moveTo>
                    <a:pt x="0" y="402"/>
                  </a:moveTo>
                  <a:lnTo>
                    <a:pt x="0" y="402"/>
                  </a:lnTo>
                  <a:lnTo>
                    <a:pt x="94" y="402"/>
                  </a:lnTo>
                  <a:lnTo>
                    <a:pt x="94" y="0"/>
                  </a:lnTo>
                  <a:lnTo>
                    <a:pt x="0" y="0"/>
                  </a:lnTo>
                  <a:lnTo>
                    <a:pt x="0" y="402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25C01CCA-96F8-4F2C-AA04-70E1354E7B3A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726781" y="5713363"/>
              <a:ext cx="528638" cy="336550"/>
            </a:xfrm>
            <a:custGeom>
              <a:avLst/>
              <a:gdLst>
                <a:gd name="T0" fmla="*/ 541 w 635"/>
                <a:gd name="T1" fmla="*/ 0 h 402"/>
                <a:gd name="T2" fmla="*/ 541 w 635"/>
                <a:gd name="T3" fmla="*/ 0 h 402"/>
                <a:gd name="T4" fmla="*/ 541 w 635"/>
                <a:gd name="T5" fmla="*/ 245 h 402"/>
                <a:gd name="T6" fmla="*/ 361 w 635"/>
                <a:gd name="T7" fmla="*/ 0 h 402"/>
                <a:gd name="T8" fmla="*/ 320 w 635"/>
                <a:gd name="T9" fmla="*/ 0 h 402"/>
                <a:gd name="T10" fmla="*/ 271 w 635"/>
                <a:gd name="T11" fmla="*/ 0 h 402"/>
                <a:gd name="T12" fmla="*/ 270 w 635"/>
                <a:gd name="T13" fmla="*/ 0 h 402"/>
                <a:gd name="T14" fmla="*/ 270 w 635"/>
                <a:gd name="T15" fmla="*/ 245 h 402"/>
                <a:gd name="T16" fmla="*/ 90 w 635"/>
                <a:gd name="T17" fmla="*/ 0 h 402"/>
                <a:gd name="T18" fmla="*/ 0 w 635"/>
                <a:gd name="T19" fmla="*/ 0 h 402"/>
                <a:gd name="T20" fmla="*/ 0 w 635"/>
                <a:gd name="T21" fmla="*/ 402 h 402"/>
                <a:gd name="T22" fmla="*/ 94 w 635"/>
                <a:gd name="T23" fmla="*/ 402 h 402"/>
                <a:gd name="T24" fmla="*/ 94 w 635"/>
                <a:gd name="T25" fmla="*/ 157 h 402"/>
                <a:gd name="T26" fmla="*/ 274 w 635"/>
                <a:gd name="T27" fmla="*/ 402 h 402"/>
                <a:gd name="T28" fmla="*/ 290 w 635"/>
                <a:gd name="T29" fmla="*/ 402 h 402"/>
                <a:gd name="T30" fmla="*/ 343 w 635"/>
                <a:gd name="T31" fmla="*/ 402 h 402"/>
                <a:gd name="T32" fmla="*/ 365 w 635"/>
                <a:gd name="T33" fmla="*/ 402 h 402"/>
                <a:gd name="T34" fmla="*/ 365 w 635"/>
                <a:gd name="T35" fmla="*/ 157 h 402"/>
                <a:gd name="T36" fmla="*/ 545 w 635"/>
                <a:gd name="T37" fmla="*/ 402 h 402"/>
                <a:gd name="T38" fmla="*/ 635 w 635"/>
                <a:gd name="T39" fmla="*/ 402 h 402"/>
                <a:gd name="T40" fmla="*/ 635 w 635"/>
                <a:gd name="T41" fmla="*/ 0 h 402"/>
                <a:gd name="T42" fmla="*/ 541 w 635"/>
                <a:gd name="T43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35" h="402">
                  <a:moveTo>
                    <a:pt x="541" y="0"/>
                  </a:moveTo>
                  <a:lnTo>
                    <a:pt x="541" y="0"/>
                  </a:lnTo>
                  <a:lnTo>
                    <a:pt x="541" y="245"/>
                  </a:lnTo>
                  <a:lnTo>
                    <a:pt x="361" y="0"/>
                  </a:lnTo>
                  <a:lnTo>
                    <a:pt x="320" y="0"/>
                  </a:lnTo>
                  <a:lnTo>
                    <a:pt x="271" y="0"/>
                  </a:lnTo>
                  <a:lnTo>
                    <a:pt x="270" y="0"/>
                  </a:lnTo>
                  <a:lnTo>
                    <a:pt x="270" y="245"/>
                  </a:lnTo>
                  <a:lnTo>
                    <a:pt x="90" y="0"/>
                  </a:lnTo>
                  <a:lnTo>
                    <a:pt x="0" y="0"/>
                  </a:lnTo>
                  <a:lnTo>
                    <a:pt x="0" y="402"/>
                  </a:lnTo>
                  <a:lnTo>
                    <a:pt x="94" y="402"/>
                  </a:lnTo>
                  <a:lnTo>
                    <a:pt x="94" y="157"/>
                  </a:lnTo>
                  <a:lnTo>
                    <a:pt x="274" y="402"/>
                  </a:lnTo>
                  <a:lnTo>
                    <a:pt x="290" y="402"/>
                  </a:lnTo>
                  <a:lnTo>
                    <a:pt x="343" y="402"/>
                  </a:lnTo>
                  <a:lnTo>
                    <a:pt x="365" y="402"/>
                  </a:lnTo>
                  <a:lnTo>
                    <a:pt x="365" y="157"/>
                  </a:lnTo>
                  <a:lnTo>
                    <a:pt x="545" y="402"/>
                  </a:lnTo>
                  <a:lnTo>
                    <a:pt x="635" y="402"/>
                  </a:lnTo>
                  <a:lnTo>
                    <a:pt x="635" y="0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11">
              <a:extLst>
                <a:ext uri="{FF2B5EF4-FFF2-40B4-BE49-F238E27FC236}">
                  <a16:creationId xmlns:a16="http://schemas.microsoft.com/office/drawing/2014/main" id="{0AFA5856-6D00-44DA-9ACF-F64FC2718419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5282406" y="5707013"/>
              <a:ext cx="346075" cy="349250"/>
            </a:xfrm>
            <a:custGeom>
              <a:avLst/>
              <a:gdLst>
                <a:gd name="T0" fmla="*/ 208 w 416"/>
                <a:gd name="T1" fmla="*/ 0 h 417"/>
                <a:gd name="T2" fmla="*/ 208 w 416"/>
                <a:gd name="T3" fmla="*/ 0 h 417"/>
                <a:gd name="T4" fmla="*/ 0 w 416"/>
                <a:gd name="T5" fmla="*/ 209 h 417"/>
                <a:gd name="T6" fmla="*/ 208 w 416"/>
                <a:gd name="T7" fmla="*/ 417 h 417"/>
                <a:gd name="T8" fmla="*/ 416 w 416"/>
                <a:gd name="T9" fmla="*/ 209 h 417"/>
                <a:gd name="T10" fmla="*/ 208 w 416"/>
                <a:gd name="T11" fmla="*/ 0 h 417"/>
                <a:gd name="T12" fmla="*/ 208 w 416"/>
                <a:gd name="T13" fmla="*/ 92 h 417"/>
                <a:gd name="T14" fmla="*/ 208 w 416"/>
                <a:gd name="T15" fmla="*/ 92 h 417"/>
                <a:gd name="T16" fmla="*/ 318 w 416"/>
                <a:gd name="T17" fmla="*/ 209 h 417"/>
                <a:gd name="T18" fmla="*/ 208 w 416"/>
                <a:gd name="T19" fmla="*/ 325 h 417"/>
                <a:gd name="T20" fmla="*/ 98 w 416"/>
                <a:gd name="T21" fmla="*/ 209 h 417"/>
                <a:gd name="T22" fmla="*/ 208 w 416"/>
                <a:gd name="T23" fmla="*/ 9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6" h="417">
                  <a:moveTo>
                    <a:pt x="208" y="0"/>
                  </a:moveTo>
                  <a:lnTo>
                    <a:pt x="208" y="0"/>
                  </a:lnTo>
                  <a:cubicBezTo>
                    <a:pt x="86" y="0"/>
                    <a:pt x="0" y="89"/>
                    <a:pt x="0" y="209"/>
                  </a:cubicBezTo>
                  <a:cubicBezTo>
                    <a:pt x="0" y="329"/>
                    <a:pt x="86" y="417"/>
                    <a:pt x="208" y="417"/>
                  </a:cubicBezTo>
                  <a:cubicBezTo>
                    <a:pt x="330" y="417"/>
                    <a:pt x="416" y="329"/>
                    <a:pt x="416" y="209"/>
                  </a:cubicBezTo>
                  <a:cubicBezTo>
                    <a:pt x="416" y="89"/>
                    <a:pt x="330" y="0"/>
                    <a:pt x="208" y="0"/>
                  </a:cubicBezTo>
                  <a:close/>
                  <a:moveTo>
                    <a:pt x="208" y="92"/>
                  </a:moveTo>
                  <a:lnTo>
                    <a:pt x="208" y="92"/>
                  </a:lnTo>
                  <a:cubicBezTo>
                    <a:pt x="272" y="92"/>
                    <a:pt x="318" y="140"/>
                    <a:pt x="318" y="209"/>
                  </a:cubicBezTo>
                  <a:cubicBezTo>
                    <a:pt x="318" y="277"/>
                    <a:pt x="272" y="325"/>
                    <a:pt x="208" y="325"/>
                  </a:cubicBezTo>
                  <a:cubicBezTo>
                    <a:pt x="143" y="325"/>
                    <a:pt x="98" y="277"/>
                    <a:pt x="98" y="209"/>
                  </a:cubicBezTo>
                  <a:cubicBezTo>
                    <a:pt x="98" y="140"/>
                    <a:pt x="143" y="92"/>
                    <a:pt x="208" y="92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87CAF3D1-23B9-4580-BB1C-C22494644AA8}"/>
                </a:ext>
              </a:extLst>
            </p:cNvPr>
            <p:cNvSpPr>
              <a:spLocks noEditPoints="1"/>
            </p:cNvSpPr>
            <p:nvPr userDrawn="1"/>
          </p:nvSpPr>
          <p:spPr bwMode="gray">
            <a:xfrm>
              <a:off x="5650706" y="5713363"/>
              <a:ext cx="368300" cy="349250"/>
            </a:xfrm>
            <a:custGeom>
              <a:avLst/>
              <a:gdLst>
                <a:gd name="T0" fmla="*/ 208 w 443"/>
                <a:gd name="T1" fmla="*/ 0 h 417"/>
                <a:gd name="T2" fmla="*/ 208 w 443"/>
                <a:gd name="T3" fmla="*/ 0 h 417"/>
                <a:gd name="T4" fmla="*/ 0 w 443"/>
                <a:gd name="T5" fmla="*/ 209 h 417"/>
                <a:gd name="T6" fmla="*/ 208 w 443"/>
                <a:gd name="T7" fmla="*/ 417 h 417"/>
                <a:gd name="T8" fmla="*/ 315 w 443"/>
                <a:gd name="T9" fmla="*/ 386 h 417"/>
                <a:gd name="T10" fmla="*/ 333 w 443"/>
                <a:gd name="T11" fmla="*/ 409 h 417"/>
                <a:gd name="T12" fmla="*/ 443 w 443"/>
                <a:gd name="T13" fmla="*/ 409 h 417"/>
                <a:gd name="T14" fmla="*/ 381 w 443"/>
                <a:gd name="T15" fmla="*/ 323 h 417"/>
                <a:gd name="T16" fmla="*/ 416 w 443"/>
                <a:gd name="T17" fmla="*/ 209 h 417"/>
                <a:gd name="T18" fmla="*/ 208 w 443"/>
                <a:gd name="T19" fmla="*/ 0 h 417"/>
                <a:gd name="T20" fmla="*/ 208 w 443"/>
                <a:gd name="T21" fmla="*/ 92 h 417"/>
                <a:gd name="T22" fmla="*/ 208 w 443"/>
                <a:gd name="T23" fmla="*/ 92 h 417"/>
                <a:gd name="T24" fmla="*/ 318 w 443"/>
                <a:gd name="T25" fmla="*/ 209 h 417"/>
                <a:gd name="T26" fmla="*/ 313 w 443"/>
                <a:gd name="T27" fmla="*/ 246 h 417"/>
                <a:gd name="T28" fmla="*/ 300 w 443"/>
                <a:gd name="T29" fmla="*/ 228 h 417"/>
                <a:gd name="T30" fmla="*/ 198 w 443"/>
                <a:gd name="T31" fmla="*/ 228 h 417"/>
                <a:gd name="T32" fmla="*/ 260 w 443"/>
                <a:gd name="T33" fmla="*/ 313 h 417"/>
                <a:gd name="T34" fmla="*/ 208 w 443"/>
                <a:gd name="T35" fmla="*/ 325 h 417"/>
                <a:gd name="T36" fmla="*/ 98 w 443"/>
                <a:gd name="T37" fmla="*/ 209 h 417"/>
                <a:gd name="T38" fmla="*/ 208 w 443"/>
                <a:gd name="T39" fmla="*/ 92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3" h="417">
                  <a:moveTo>
                    <a:pt x="208" y="0"/>
                  </a:moveTo>
                  <a:lnTo>
                    <a:pt x="208" y="0"/>
                  </a:lnTo>
                  <a:cubicBezTo>
                    <a:pt x="86" y="0"/>
                    <a:pt x="0" y="89"/>
                    <a:pt x="0" y="209"/>
                  </a:cubicBezTo>
                  <a:cubicBezTo>
                    <a:pt x="0" y="328"/>
                    <a:pt x="86" y="417"/>
                    <a:pt x="208" y="417"/>
                  </a:cubicBezTo>
                  <a:cubicBezTo>
                    <a:pt x="249" y="417"/>
                    <a:pt x="285" y="405"/>
                    <a:pt x="315" y="386"/>
                  </a:cubicBezTo>
                  <a:lnTo>
                    <a:pt x="333" y="409"/>
                  </a:lnTo>
                  <a:lnTo>
                    <a:pt x="443" y="409"/>
                  </a:lnTo>
                  <a:lnTo>
                    <a:pt x="381" y="323"/>
                  </a:lnTo>
                  <a:cubicBezTo>
                    <a:pt x="403" y="291"/>
                    <a:pt x="416" y="254"/>
                    <a:pt x="416" y="209"/>
                  </a:cubicBezTo>
                  <a:cubicBezTo>
                    <a:pt x="416" y="89"/>
                    <a:pt x="330" y="0"/>
                    <a:pt x="208" y="0"/>
                  </a:cubicBezTo>
                  <a:close/>
                  <a:moveTo>
                    <a:pt x="208" y="92"/>
                  </a:moveTo>
                  <a:lnTo>
                    <a:pt x="208" y="92"/>
                  </a:lnTo>
                  <a:cubicBezTo>
                    <a:pt x="272" y="92"/>
                    <a:pt x="318" y="140"/>
                    <a:pt x="318" y="209"/>
                  </a:cubicBezTo>
                  <a:cubicBezTo>
                    <a:pt x="318" y="222"/>
                    <a:pt x="316" y="234"/>
                    <a:pt x="313" y="246"/>
                  </a:cubicBezTo>
                  <a:lnTo>
                    <a:pt x="300" y="228"/>
                  </a:lnTo>
                  <a:lnTo>
                    <a:pt x="198" y="228"/>
                  </a:lnTo>
                  <a:lnTo>
                    <a:pt x="260" y="313"/>
                  </a:lnTo>
                  <a:cubicBezTo>
                    <a:pt x="245" y="321"/>
                    <a:pt x="227" y="325"/>
                    <a:pt x="208" y="325"/>
                  </a:cubicBezTo>
                  <a:cubicBezTo>
                    <a:pt x="144" y="325"/>
                    <a:pt x="98" y="277"/>
                    <a:pt x="98" y="209"/>
                  </a:cubicBezTo>
                  <a:cubicBezTo>
                    <a:pt x="98" y="140"/>
                    <a:pt x="144" y="92"/>
                    <a:pt x="208" y="92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>
                <a:solidFill>
                  <a:schemeClr val="accent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00459071"/>
      </p:ext>
    </p:extLst>
  </p:cSld>
  <p:clrMapOvr>
    <a:masterClrMapping/>
  </p:clrMapOvr>
  <p:transition>
    <p:fade/>
  </p:transition>
  <p:extLst mod="1">
    <p:ext uri="{DCECCB84-F9BA-43D5-87BE-67443E8EF086}">
      <p15:sldGuideLst xmlns:p15="http://schemas.microsoft.com/office/powerpoint/2012/main">
        <p15:guide id="1" pos="5307" userDrawn="1">
          <p15:clr>
            <a:srgbClr val="A4A3A4"/>
          </p15:clr>
        </p15:guide>
        <p15:guide id="2" pos="2903" userDrawn="1">
          <p15:clr>
            <a:srgbClr val="A4A3A4"/>
          </p15:clr>
        </p15:guide>
        <p15:guide id="3" orient="horz" pos="757" userDrawn="1">
          <p15:clr>
            <a:srgbClr val="A4A3A4"/>
          </p15:clr>
        </p15:guide>
        <p15:guide id="4" orient="horz" pos="383" userDrawn="1">
          <p15:clr>
            <a:srgbClr val="A4A3A4"/>
          </p15:clr>
        </p15:guide>
        <p15:guide id="5" orient="horz" pos="2478" userDrawn="1">
          <p15:clr>
            <a:srgbClr val="A4A3A4"/>
          </p15:clr>
        </p15:guide>
        <p15:guide id="6" orient="horz" pos="2553" userDrawn="1">
          <p15:clr>
            <a:srgbClr val="A4A3A4"/>
          </p15:clr>
        </p15:guide>
        <p15:guide id="7" orient="horz" pos="3453" userDrawn="1">
          <p15:clr>
            <a:srgbClr val="A4A3A4"/>
          </p15:clr>
        </p15:guide>
        <p15:guide id="8" orient="horz" pos="655" userDrawn="1">
          <p15:clr>
            <a:srgbClr val="A4A3A4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6513D3-F22D-8F4F-BB2B-5D26DD3934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wrap="square" lIns="0" tIns="0" rIns="0" bIns="0" rtlCol="0" anchor="b" anchorCtr="0">
            <a:noAutofit/>
          </a:bodyPr>
          <a:lstStyle>
            <a:lvl1pPr>
              <a:defRPr lang="de-DE" sz="5000" b="1">
                <a:solidFill>
                  <a:srgbClr val="24244C"/>
                </a:solidFill>
              </a:defRPr>
            </a:lvl1pPr>
          </a:lstStyle>
          <a:p>
            <a:pPr lvl="0"/>
            <a:r>
              <a:rPr lang="de-DE" dirty="0"/>
              <a:t>Mastertitelformat bearbeiten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E6FB1CE-9A47-8D49-A8DA-DEBC04873FD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400" y="1969200"/>
            <a:ext cx="7943400" cy="4356000"/>
          </a:xfrm>
        </p:spPr>
        <p:txBody>
          <a:bodyPr/>
          <a:lstStyle>
            <a:lvl1pPr marL="457200" indent="-457200">
              <a:buClr>
                <a:schemeClr val="accent4"/>
              </a:buClr>
              <a:buSzPct val="120000"/>
              <a:buFont typeface="Arial" panose="020B0604020202020204" pitchFamily="34" charset="0"/>
              <a:buChar char="•"/>
              <a:defRPr sz="3000" b="1"/>
            </a:lvl1pPr>
          </a:lstStyle>
          <a:p>
            <a:r>
              <a:rPr lang="de-DE" dirty="0"/>
              <a:t>Mastertextformat bearbeiten
Zweite Ebene
Dritte Ebene
Vierte Ebene
Fünfte Ebene</a:t>
            </a:r>
          </a:p>
        </p:txBody>
      </p:sp>
    </p:spTree>
    <p:extLst>
      <p:ext uri="{BB962C8B-B14F-4D97-AF65-F5344CB8AC3E}">
        <p14:creationId xmlns:p14="http://schemas.microsoft.com/office/powerpoint/2010/main" val="14542886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titel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8">
            <a:extLst>
              <a:ext uri="{FF2B5EF4-FFF2-40B4-BE49-F238E27FC236}">
                <a16:creationId xmlns:a16="http://schemas.microsoft.com/office/drawing/2014/main" id="{66041513-E915-A240-AB5B-0C520F52729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 bwMode="gray">
          <a:xfrm>
            <a:off x="0" y="0"/>
            <a:ext cx="9144000" cy="6858000"/>
          </a:xfrm>
          <a:prstGeom prst="rect">
            <a:avLst/>
          </a:prstGeom>
          <a:solidFill>
            <a:srgbClr val="C0C0C0"/>
          </a:solidFill>
        </p:spPr>
        <p:txBody>
          <a:bodyPr wrap="square" anchor="t" anchorCtr="0">
            <a:noAutofit/>
          </a:bodyPr>
          <a:lstStyle>
            <a:lvl1pPr marL="0" indent="0">
              <a:buNone/>
              <a:defRPr sz="450">
                <a:solidFill>
                  <a:srgbClr val="DBDBDB"/>
                </a:solidFill>
              </a:defRPr>
            </a:lvl1pPr>
          </a:lstStyle>
          <a:p>
            <a:r>
              <a:rPr lang="de-DE" dirty="0"/>
              <a:t>.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017E90D-5A0E-9445-AADF-168B5B5A45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67700" y="2946600"/>
            <a:ext cx="7608600" cy="964800"/>
          </a:xfrm>
        </p:spPr>
        <p:txBody>
          <a:bodyPr/>
          <a:lstStyle>
            <a:lvl1pPr algn="ctr">
              <a:defRPr sz="4500">
                <a:solidFill>
                  <a:srgbClr val="24244C"/>
                </a:solidFill>
              </a:defRPr>
            </a:lvl1pPr>
          </a:lstStyle>
          <a:p>
            <a:r>
              <a:rPr lang="de-DE" dirty="0"/>
              <a:t>Titeltext</a:t>
            </a:r>
          </a:p>
        </p:txBody>
      </p:sp>
    </p:spTree>
    <p:extLst>
      <p:ext uri="{BB962C8B-B14F-4D97-AF65-F5344CB8AC3E}">
        <p14:creationId xmlns:p14="http://schemas.microsoft.com/office/powerpoint/2010/main" val="38644465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6976931-1030-8E45-AA31-6336027C204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571100" y="720001"/>
            <a:ext cx="2532600" cy="3376800"/>
          </a:xfrm>
          <a:prstGeom prst="rect">
            <a:avLst/>
          </a:prstGeom>
        </p:spPr>
        <p:txBody>
          <a:bodyPr/>
          <a:lstStyle/>
          <a:p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43FBA21-52DC-2944-A32C-DE854FFD91F8}"/>
              </a:ext>
            </a:extLst>
          </p:cNvPr>
          <p:cNvSpPr/>
          <p:nvPr userDrawn="1"/>
        </p:nvSpPr>
        <p:spPr>
          <a:xfrm>
            <a:off x="2038500" y="720000"/>
            <a:ext cx="2532600" cy="3376800"/>
          </a:xfrm>
          <a:prstGeom prst="rect">
            <a:avLst/>
          </a:prstGeom>
          <a:solidFill>
            <a:srgbClr val="24244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6974721-71DF-0947-8107-C5D5B512E6B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289600" y="1069200"/>
            <a:ext cx="2033100" cy="2019600"/>
          </a:xfrm>
          <a:prstGeom prst="rect">
            <a:avLst/>
          </a:prstGeom>
        </p:spPr>
        <p:txBody>
          <a:bodyPr lIns="36000" tIns="36000" rIns="36000" bIns="36000"/>
          <a:lstStyle>
            <a:lvl1pPr>
              <a:lnSpc>
                <a:spcPct val="90000"/>
              </a:lnSpc>
              <a:spcBef>
                <a:spcPts val="0"/>
              </a:spcBef>
              <a:defRPr sz="1950">
                <a:solidFill>
                  <a:srgbClr val="FF4D67"/>
                </a:solidFill>
                <a:latin typeface="+mj-lt"/>
              </a:defRPr>
            </a:lvl1pPr>
          </a:lstStyle>
          <a:p>
            <a:r>
              <a:rPr lang="de-DE" dirty="0"/>
              <a:t>“Die </a:t>
            </a:r>
            <a:r>
              <a:rPr lang="de-DE" dirty="0" err="1"/>
              <a:t>Crema</a:t>
            </a:r>
            <a:r>
              <a:rPr lang="de-DE" dirty="0"/>
              <a:t> eines guten Espressos ist dick wie Pudding“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228F9A5-5F75-0046-B4A2-6B719909430C}"/>
              </a:ext>
            </a:extLst>
          </p:cNvPr>
          <p:cNvSpPr/>
          <p:nvPr userDrawn="1"/>
        </p:nvSpPr>
        <p:spPr>
          <a:xfrm>
            <a:off x="2986200" y="3632400"/>
            <a:ext cx="3275100" cy="29772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350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29546C1E-47AB-E24D-882B-CD83F9E6457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221100" y="3895200"/>
            <a:ext cx="2673000" cy="379088"/>
          </a:xfrm>
          <a:prstGeom prst="rect">
            <a:avLst/>
          </a:prstGeom>
        </p:spPr>
        <p:txBody>
          <a:bodyPr/>
          <a:lstStyle>
            <a:lvl1pPr>
              <a:defRPr sz="1350"/>
            </a:lvl1pPr>
          </a:lstStyle>
          <a:p>
            <a:r>
              <a:rPr lang="de-DE" dirty="0"/>
              <a:t>&lt;NAME&gt;</a:t>
            </a:r>
          </a:p>
        </p:txBody>
      </p:sp>
      <p:sp>
        <p:nvSpPr>
          <p:cNvPr id="15" name="Textplatzhalter 13">
            <a:extLst>
              <a:ext uri="{FF2B5EF4-FFF2-40B4-BE49-F238E27FC236}">
                <a16:creationId xmlns:a16="http://schemas.microsoft.com/office/drawing/2014/main" id="{C996BE74-3D3D-8748-B89A-12A8A1AB672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21100" y="4317740"/>
            <a:ext cx="2673000" cy="379088"/>
          </a:xfrm>
          <a:prstGeom prst="rect">
            <a:avLst/>
          </a:prstGeom>
        </p:spPr>
        <p:txBody>
          <a:bodyPr/>
          <a:lstStyle>
            <a:lvl1pPr>
              <a:defRPr sz="675"/>
            </a:lvl1pPr>
          </a:lstStyle>
          <a:p>
            <a:r>
              <a:rPr lang="de-DE" dirty="0"/>
              <a:t>&lt;POSITION&gt;</a:t>
            </a:r>
          </a:p>
          <a:p>
            <a:r>
              <a:rPr lang="de-DE" dirty="0"/>
              <a:t>bei </a:t>
            </a:r>
            <a:r>
              <a:rPr lang="de-DE" dirty="0" err="1"/>
              <a:t>innoQ</a:t>
            </a:r>
            <a:r>
              <a:rPr lang="de-DE" dirty="0"/>
              <a:t> Deutschland GmbH</a:t>
            </a:r>
          </a:p>
        </p:txBody>
      </p:sp>
      <p:sp>
        <p:nvSpPr>
          <p:cNvPr id="16" name="Textplatzhalter 13">
            <a:extLst>
              <a:ext uri="{FF2B5EF4-FFF2-40B4-BE49-F238E27FC236}">
                <a16:creationId xmlns:a16="http://schemas.microsoft.com/office/drawing/2014/main" id="{E24732C9-04F0-7A48-9619-F215C1B501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21100" y="4931456"/>
            <a:ext cx="2673000" cy="1416181"/>
          </a:xfrm>
          <a:prstGeom prst="rect">
            <a:avLst/>
          </a:prstGeom>
        </p:spPr>
        <p:txBody>
          <a:bodyPr/>
          <a:lstStyle>
            <a:lvl1pPr>
              <a:defRPr sz="900" b="0" i="0">
                <a:latin typeface="Mark Pro Book" panose="020B0604020201010104" pitchFamily="34" charset="77"/>
              </a:defRPr>
            </a:lvl1pPr>
          </a:lstStyle>
          <a:p>
            <a:r>
              <a:rPr lang="de-DE" dirty="0"/>
              <a:t>&lt;NAME&gt; arbeitet als Berater bei INNOQ</a:t>
            </a:r>
          </a:p>
        </p:txBody>
      </p:sp>
    </p:spTree>
    <p:extLst>
      <p:ext uri="{BB962C8B-B14F-4D97-AF65-F5344CB8AC3E}">
        <p14:creationId xmlns:p14="http://schemas.microsoft.com/office/powerpoint/2010/main" val="2889877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9031D6-B37C-8C46-BF8C-CFD6FD233D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vert="horz" wrap="square" lIns="0" tIns="0" rIns="0" bIns="0" rtlCol="0" anchor="b" anchorCtr="0">
            <a:noAutofit/>
          </a:bodyPr>
          <a:lstStyle>
            <a:lvl1pPr>
              <a:defRPr lang="de-DE" sz="5000" b="1" dirty="0">
                <a:solidFill>
                  <a:srgbClr val="24244C"/>
                </a:solidFill>
              </a:defRPr>
            </a:lvl1pPr>
          </a:lstStyle>
          <a:p>
            <a:pPr lvl="0"/>
            <a:r>
              <a:rPr lang="de-DE" dirty="0"/>
              <a:t>Titeltext</a:t>
            </a:r>
          </a:p>
        </p:txBody>
      </p:sp>
    </p:spTree>
    <p:extLst>
      <p:ext uri="{BB962C8B-B14F-4D97-AF65-F5344CB8AC3E}">
        <p14:creationId xmlns:p14="http://schemas.microsoft.com/office/powerpoint/2010/main" val="2518574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 bwMode="gray">
          <a:xfrm>
            <a:off x="596901" y="744512"/>
            <a:ext cx="7957156" cy="754078"/>
          </a:xfrm>
          <a:prstGeom prst="rect">
            <a:avLst/>
          </a:prstGeom>
        </p:spPr>
        <p:txBody>
          <a:bodyPr vert="horz" wrap="square" lIns="0" tIns="0" rIns="0" bIns="0" rtlCol="0" anchor="b" anchorCtr="0">
            <a:no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 bwMode="gray">
          <a:xfrm>
            <a:off x="600392" y="1616075"/>
            <a:ext cx="7953664" cy="4525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Erste Ebene</a:t>
            </a:r>
          </a:p>
          <a:p>
            <a:pPr lvl="2"/>
            <a:r>
              <a:rPr lang="de-DE" dirty="0"/>
              <a:t>Zweite Ebene</a:t>
            </a:r>
          </a:p>
          <a:p>
            <a:pPr lvl="3"/>
            <a:r>
              <a:rPr lang="de-DE" dirty="0"/>
              <a:t>Dritte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 bwMode="gray">
          <a:xfrm>
            <a:off x="1141742" y="403307"/>
            <a:ext cx="3956826" cy="138499"/>
          </a:xfrm>
          <a:prstGeom prst="rect">
            <a:avLst/>
          </a:prstGeom>
        </p:spPr>
        <p:txBody>
          <a:bodyPr vert="horz" wrap="square" lIns="0" tIns="0" rIns="91440" bIns="0" rtlCol="0" anchor="t" anchorCtr="0"/>
          <a:lstStyle>
            <a:lvl1pPr algn="l">
              <a:defRPr sz="900" b="0" i="0">
                <a:solidFill>
                  <a:schemeClr val="accent2"/>
                </a:solidFill>
                <a:latin typeface="+mn-lt"/>
                <a:cs typeface="Mark Pro Book"/>
              </a:defRPr>
            </a:lvl1pPr>
          </a:lstStyle>
          <a:p>
            <a:r>
              <a:rPr lang="de-DE"/>
              <a:t>PPT Master 4:3 / Edition 2018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 bwMode="gray">
          <a:xfrm>
            <a:off x="7917818" y="6480176"/>
            <a:ext cx="636237" cy="193674"/>
          </a:xfrm>
          <a:prstGeom prst="rect">
            <a:avLst/>
          </a:prstGeom>
        </p:spPr>
        <p:txBody>
          <a:bodyPr vert="horz" wrap="none" lIns="0" tIns="0" rIns="0" bIns="0" rtlCol="0" anchor="ctr" anchorCtr="0"/>
          <a:lstStyle>
            <a:lvl1pPr algn="r">
              <a:defRPr sz="1200" b="0" i="0">
                <a:solidFill>
                  <a:schemeClr val="accent2"/>
                </a:solidFill>
                <a:latin typeface="+mj-lt"/>
                <a:cs typeface="Mark Pro Heavy"/>
              </a:defRPr>
            </a:lvl1pPr>
          </a:lstStyle>
          <a:p>
            <a:fld id="{F9B7B6AE-68F5-8347-99D8-505FAD88C1B9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7807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6" r:id="rId2"/>
    <p:sldLayoutId id="2147483691" r:id="rId3"/>
    <p:sldLayoutId id="2147483689" r:id="rId4"/>
    <p:sldLayoutId id="2147483690" r:id="rId5"/>
    <p:sldLayoutId id="2147483687" r:id="rId6"/>
  </p:sldLayoutIdLst>
  <p:hf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600" b="0" i="0" kern="1200" baseline="0">
          <a:solidFill>
            <a:schemeClr val="accent2"/>
          </a:solidFill>
          <a:latin typeface="+mj-lt"/>
          <a:ea typeface="+mj-ea"/>
          <a:cs typeface="Mark Pro Heavy"/>
        </a:defRPr>
      </a:lvl1pPr>
    </p:titleStyle>
    <p:bodyStyle>
      <a:lvl1pPr marL="0" indent="0" algn="l" defTabSz="457200" rtl="0" eaLnBrk="1" latinLnBrk="0" hangingPunct="1">
        <a:lnSpc>
          <a:spcPct val="130000"/>
        </a:lnSpc>
        <a:spcBef>
          <a:spcPct val="20000"/>
        </a:spcBef>
        <a:buFont typeface="Arial" panose="020B0604020202020204" pitchFamily="34" charset="0"/>
        <a:buNone/>
        <a:defRPr sz="1300" b="0" i="0" kern="1200">
          <a:solidFill>
            <a:schemeClr val="accent2"/>
          </a:solidFill>
          <a:latin typeface="+mn-lt"/>
          <a:ea typeface="+mn-ea"/>
          <a:cs typeface="Mark Pro Book"/>
        </a:defRPr>
      </a:lvl1pPr>
      <a:lvl2pPr marL="450850" indent="-184150" algn="l" defTabSz="457200" rtl="0" eaLnBrk="1" latinLnBrk="0" hangingPunct="1">
        <a:lnSpc>
          <a:spcPct val="130000"/>
        </a:lnSpc>
        <a:spcBef>
          <a:spcPct val="20000"/>
        </a:spcBef>
        <a:buFont typeface="Arial" panose="020B0604020202020204" pitchFamily="34" charset="0"/>
        <a:buChar char="•"/>
        <a:defRPr sz="1300" b="0" i="0" kern="1200">
          <a:solidFill>
            <a:schemeClr val="accent2"/>
          </a:solidFill>
          <a:latin typeface="+mn-lt"/>
          <a:ea typeface="+mn-ea"/>
          <a:cs typeface="Mark Pro Book"/>
        </a:defRPr>
      </a:lvl2pPr>
      <a:lvl3pPr marL="920750" indent="-180975" algn="l" defTabSz="457200" rtl="0" eaLnBrk="1" latinLnBrk="0" hangingPunct="1">
        <a:lnSpc>
          <a:spcPct val="130000"/>
        </a:lnSpc>
        <a:spcBef>
          <a:spcPct val="20000"/>
        </a:spcBef>
        <a:buFont typeface="Mark Pro Book"/>
        <a:buChar char="•"/>
        <a:defRPr sz="1300" b="0" i="0" kern="1200">
          <a:solidFill>
            <a:schemeClr val="accent2"/>
          </a:solidFill>
          <a:latin typeface="+mn-lt"/>
          <a:ea typeface="+mn-ea"/>
          <a:cs typeface="Mark Pro Book"/>
        </a:defRPr>
      </a:lvl3pPr>
      <a:lvl4pPr marL="1320800" indent="-152400" algn="l" defTabSz="457200" rtl="0" eaLnBrk="1" latinLnBrk="0" hangingPunct="1">
        <a:lnSpc>
          <a:spcPct val="130000"/>
        </a:lnSpc>
        <a:spcBef>
          <a:spcPct val="20000"/>
        </a:spcBef>
        <a:buFont typeface="Arial" panose="020B0604020202020204" pitchFamily="34" charset="0"/>
        <a:buChar char="•"/>
        <a:tabLst/>
        <a:defRPr sz="1100" b="0" i="0" kern="1200">
          <a:solidFill>
            <a:schemeClr val="accent2"/>
          </a:solidFill>
          <a:latin typeface="Mark Pro Book"/>
          <a:ea typeface="+mn-ea"/>
          <a:cs typeface="Mark Pro Book"/>
        </a:defRPr>
      </a:lvl4pPr>
      <a:lvl5pPr marL="2057400" indent="-228600" algn="l" defTabSz="457200" rtl="0" eaLnBrk="1" latinLnBrk="0" hangingPunct="1">
        <a:lnSpc>
          <a:spcPct val="130000"/>
        </a:lnSpc>
        <a:spcBef>
          <a:spcPct val="20000"/>
        </a:spcBef>
        <a:buFont typeface="Mark Pro Book"/>
        <a:buChar char="»"/>
        <a:defRPr sz="1300" b="0" i="0" kern="1200">
          <a:solidFill>
            <a:srgbClr val="242424"/>
          </a:solidFill>
          <a:latin typeface="Mark Pro Book"/>
          <a:ea typeface="+mn-ea"/>
          <a:cs typeface="Mark Pro Book"/>
        </a:defRPr>
      </a:lvl5pPr>
      <a:lvl6pPr marL="2514600" indent="-228600" algn="l" defTabSz="457200" rtl="0" eaLnBrk="1" latinLnBrk="0" hangingPunct="1">
        <a:spcBef>
          <a:spcPct val="20000"/>
        </a:spcBef>
        <a:buFont typeface="Mark Pro Book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Mark Pro Book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Mark Pro Book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Mark Pro Book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platzhalter 5">
            <a:extLst>
              <a:ext uri="{FF2B5EF4-FFF2-40B4-BE49-F238E27FC236}">
                <a16:creationId xmlns:a16="http://schemas.microsoft.com/office/drawing/2014/main" id="{D891593E-7C7A-8347-AE45-E7C1BD1518D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CB95D3C-6F8A-1644-A616-B4BBFCD383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Sentiment Analysis Workshop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E596253E-6008-784E-9A43-F02FE654C5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92A1EAF5-BCA4-CA4D-A48C-95A0C63C1B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13.09.2018</a:t>
            </a:r>
          </a:p>
        </p:txBody>
      </p:sp>
    </p:spTree>
    <p:extLst>
      <p:ext uri="{BB962C8B-B14F-4D97-AF65-F5344CB8AC3E}">
        <p14:creationId xmlns:p14="http://schemas.microsoft.com/office/powerpoint/2010/main" val="3961799728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DL – Frameworks (1)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de-DE" sz="2400" dirty="0"/>
              <a:t>Framework implementiert die nötige Mathematik</a:t>
            </a:r>
          </a:p>
          <a:p>
            <a:pPr>
              <a:lnSpc>
                <a:spcPct val="120000"/>
              </a:lnSpc>
            </a:pPr>
            <a:r>
              <a:rPr lang="de-DE" sz="2400" dirty="0"/>
              <a:t>Stellt Datenstrukturen (Tensoren) zur Verfügung</a:t>
            </a:r>
          </a:p>
          <a:p>
            <a:pPr>
              <a:lnSpc>
                <a:spcPct val="120000"/>
              </a:lnSpc>
            </a:pPr>
            <a:r>
              <a:rPr lang="de-DE" sz="2400" dirty="0"/>
              <a:t>Bietet GPU-Unterstützung</a:t>
            </a:r>
          </a:p>
        </p:txBody>
      </p:sp>
    </p:spTree>
    <p:extLst>
      <p:ext uri="{BB962C8B-B14F-4D97-AF65-F5344CB8AC3E}">
        <p14:creationId xmlns:p14="http://schemas.microsoft.com/office/powerpoint/2010/main" val="2292711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DL – Frameworks (2)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de-DE" sz="2400" dirty="0"/>
              <a:t>Warum </a:t>
            </a:r>
            <a:r>
              <a:rPr lang="de-DE" sz="2400" dirty="0" err="1"/>
              <a:t>pytorch</a:t>
            </a:r>
            <a:r>
              <a:rPr lang="de-DE" sz="2400" dirty="0"/>
              <a:t> und nicht </a:t>
            </a:r>
            <a:r>
              <a:rPr lang="de-DE" sz="2400" dirty="0" err="1"/>
              <a:t>Tensorflow</a:t>
            </a:r>
            <a:r>
              <a:rPr lang="de-DE" sz="2400" dirty="0"/>
              <a:t>?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e-DE" sz="2400" dirty="0"/>
              <a:t>	+ Ansprechenderes API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e-DE" sz="2400" dirty="0"/>
              <a:t>	+ dynamischer Graph</a:t>
            </a:r>
          </a:p>
          <a:p>
            <a:pPr marL="0" indent="0">
              <a:lnSpc>
                <a:spcPct val="120000"/>
              </a:lnSpc>
              <a:buNone/>
            </a:pPr>
            <a:endParaRPr lang="de-DE" sz="2400" dirty="0"/>
          </a:p>
          <a:p>
            <a:pPr marL="0" indent="0">
              <a:lnSpc>
                <a:spcPct val="120000"/>
              </a:lnSpc>
              <a:buNone/>
            </a:pPr>
            <a:r>
              <a:rPr lang="de-DE" sz="2400" dirty="0"/>
              <a:t>	- weniger Umgebungen (z.B. Mobile)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de-DE" sz="2400" dirty="0"/>
              <a:t>	- etwas weniger verbreitet</a:t>
            </a:r>
          </a:p>
        </p:txBody>
      </p:sp>
    </p:spTree>
    <p:extLst>
      <p:ext uri="{BB962C8B-B14F-4D97-AF65-F5344CB8AC3E}">
        <p14:creationId xmlns:p14="http://schemas.microsoft.com/office/powerpoint/2010/main" val="1526927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Trainingsdaten DE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de-DE" sz="2400" dirty="0"/>
              <a:t>Leider wenig deutsche Trainingsdaten</a:t>
            </a:r>
          </a:p>
          <a:p>
            <a:pPr>
              <a:lnSpc>
                <a:spcPct val="120000"/>
              </a:lnSpc>
            </a:pPr>
            <a:r>
              <a:rPr lang="de-DE" sz="2400" dirty="0"/>
              <a:t>IGGSA - Interest Group on German Sentiment Analysis</a:t>
            </a:r>
          </a:p>
          <a:p>
            <a:pPr>
              <a:lnSpc>
                <a:spcPct val="120000"/>
              </a:lnSpc>
            </a:pPr>
            <a:r>
              <a:rPr lang="de-DE" sz="2400" dirty="0" err="1"/>
              <a:t>Germeval</a:t>
            </a:r>
            <a:r>
              <a:rPr lang="de-DE" sz="2400" dirty="0"/>
              <a:t> 2018 als </a:t>
            </a:r>
            <a:r>
              <a:rPr lang="de-DE" sz="2400" dirty="0" err="1"/>
              <a:t>shared</a:t>
            </a:r>
            <a:r>
              <a:rPr lang="de-DE" sz="2400" dirty="0"/>
              <a:t> Task hat Daten veröffentlicht</a:t>
            </a:r>
          </a:p>
          <a:p>
            <a:pPr>
              <a:lnSpc>
                <a:spcPct val="120000"/>
              </a:lnSpc>
            </a:pPr>
            <a:r>
              <a:rPr lang="de-DE" sz="2400" dirty="0"/>
              <a:t>Lustig: </a:t>
            </a:r>
            <a:r>
              <a:rPr lang="de-DE" sz="2400" dirty="0" err="1"/>
              <a:t>Grösster</a:t>
            </a:r>
            <a:r>
              <a:rPr lang="de-DE" sz="2400" dirty="0"/>
              <a:t> annotierter Trainingsdatensatz in deutscher Sprache ist aus Österreich</a:t>
            </a:r>
          </a:p>
        </p:txBody>
      </p:sp>
    </p:spTree>
    <p:extLst>
      <p:ext uri="{BB962C8B-B14F-4D97-AF65-F5344CB8AC3E}">
        <p14:creationId xmlns:p14="http://schemas.microsoft.com/office/powerpoint/2010/main" val="581548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Weitere Infos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de-DE" sz="2400" dirty="0"/>
              <a:t>https://</a:t>
            </a:r>
            <a:r>
              <a:rPr lang="de-DE" sz="2400" dirty="0" err="1"/>
              <a:t>github.com</a:t>
            </a:r>
            <a:r>
              <a:rPr lang="de-DE" sz="2400" dirty="0"/>
              <a:t>/</a:t>
            </a:r>
            <a:r>
              <a:rPr lang="de-DE" sz="2400" dirty="0" err="1"/>
              <a:t>mkraemerx</a:t>
            </a:r>
            <a:r>
              <a:rPr lang="de-DE" sz="2400" dirty="0"/>
              <a:t>/</a:t>
            </a:r>
            <a:r>
              <a:rPr lang="de-DE" sz="2400" dirty="0" err="1"/>
              <a:t>sentiment</a:t>
            </a:r>
            <a:r>
              <a:rPr lang="de-DE" sz="2400" dirty="0"/>
              <a:t>-workshop/</a:t>
            </a:r>
            <a:r>
              <a:rPr lang="de-DE" sz="2400" dirty="0" err="1"/>
              <a:t>blob</a:t>
            </a:r>
            <a:r>
              <a:rPr lang="de-DE" sz="2400" dirty="0"/>
              <a:t>/</a:t>
            </a:r>
            <a:r>
              <a:rPr lang="de-DE" sz="2400" dirty="0" err="1"/>
              <a:t>master</a:t>
            </a:r>
            <a:r>
              <a:rPr lang="de-DE" sz="2400" dirty="0"/>
              <a:t>/</a:t>
            </a:r>
            <a:r>
              <a:rPr lang="de-DE" sz="2400" dirty="0" err="1"/>
              <a:t>infos.md</a:t>
            </a: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3750901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BD3AA0-4909-5145-A305-96BC0B7A9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7916" y="1168688"/>
            <a:ext cx="4352400" cy="793800"/>
          </a:xfrm>
        </p:spPr>
        <p:txBody>
          <a:bodyPr/>
          <a:lstStyle/>
          <a:p>
            <a:r>
              <a:rPr lang="de-DE" sz="4500" dirty="0"/>
              <a:t>Danke! Fragen?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2243EB5-5F16-B54B-9468-1611A0D84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279" y="1376362"/>
            <a:ext cx="1513806" cy="378452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C4B2319-7338-2C44-82B1-0EA7AB0F23FC}"/>
              </a:ext>
            </a:extLst>
          </p:cNvPr>
          <p:cNvSpPr txBox="1"/>
          <p:nvPr/>
        </p:nvSpPr>
        <p:spPr>
          <a:xfrm>
            <a:off x="7110282" y="1754814"/>
            <a:ext cx="1508746" cy="288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75" b="1" dirty="0" err="1">
                <a:solidFill>
                  <a:srgbClr val="24244C"/>
                </a:solidFill>
              </a:rPr>
              <a:t>www.innoq.com</a:t>
            </a:r>
            <a:endParaRPr lang="de-DE" sz="1275" b="1" dirty="0">
              <a:solidFill>
                <a:srgbClr val="24244C"/>
              </a:solidFill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37DBEC0-C249-AF4E-99B2-66DCF743267E}"/>
              </a:ext>
            </a:extLst>
          </p:cNvPr>
          <p:cNvSpPr txBox="1"/>
          <p:nvPr/>
        </p:nvSpPr>
        <p:spPr>
          <a:xfrm>
            <a:off x="450900" y="4568872"/>
            <a:ext cx="18902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b="1" dirty="0" err="1"/>
              <a:t>innoQ</a:t>
            </a:r>
            <a:r>
              <a:rPr lang="de-DE" sz="900" b="1" dirty="0"/>
              <a:t> Deutschland GmbH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819E6F9-BD8A-B14E-A581-41BB042EF57D}"/>
              </a:ext>
            </a:extLst>
          </p:cNvPr>
          <p:cNvSpPr txBox="1"/>
          <p:nvPr/>
        </p:nvSpPr>
        <p:spPr>
          <a:xfrm>
            <a:off x="450900" y="4857981"/>
            <a:ext cx="1690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/>
              <a:t>Krischerstr</a:t>
            </a:r>
            <a:r>
              <a:rPr lang="de-DE" sz="900" dirty="0"/>
              <a:t>. 100</a:t>
            </a:r>
          </a:p>
          <a:p>
            <a:r>
              <a:rPr lang="de-DE" sz="900" dirty="0"/>
              <a:t>40789 Monheim am Rhein</a:t>
            </a:r>
          </a:p>
          <a:p>
            <a:r>
              <a:rPr lang="de-DE" sz="900" dirty="0"/>
              <a:t>Germany</a:t>
            </a:r>
          </a:p>
          <a:p>
            <a:r>
              <a:rPr lang="de-DE" sz="900" dirty="0"/>
              <a:t>+49 2173 3366-0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CF32ECE-937A-F84C-98C8-EB7776C04DBA}"/>
              </a:ext>
            </a:extLst>
          </p:cNvPr>
          <p:cNvSpPr txBox="1"/>
          <p:nvPr/>
        </p:nvSpPr>
        <p:spPr>
          <a:xfrm>
            <a:off x="2362223" y="4862181"/>
            <a:ext cx="10353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/>
              <a:t>Ohlauer</a:t>
            </a:r>
            <a:r>
              <a:rPr lang="de-DE" sz="900" dirty="0"/>
              <a:t> Str. 43</a:t>
            </a:r>
          </a:p>
          <a:p>
            <a:r>
              <a:rPr lang="de-DE" sz="900" dirty="0"/>
              <a:t>10999 Berlin</a:t>
            </a:r>
          </a:p>
          <a:p>
            <a:r>
              <a:rPr lang="de-DE" sz="900" dirty="0"/>
              <a:t>Germany</a:t>
            </a:r>
          </a:p>
          <a:p>
            <a:endParaRPr lang="de-DE" sz="9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3D9C2BD-E350-F949-B1B6-F693A69C4ECA}"/>
              </a:ext>
            </a:extLst>
          </p:cNvPr>
          <p:cNvSpPr txBox="1"/>
          <p:nvPr/>
        </p:nvSpPr>
        <p:spPr>
          <a:xfrm>
            <a:off x="3613734" y="4858390"/>
            <a:ext cx="113167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Ludwigstr. 180E</a:t>
            </a:r>
          </a:p>
          <a:p>
            <a:r>
              <a:rPr lang="de-DE" sz="900" dirty="0"/>
              <a:t>63067 Offenbach</a:t>
            </a:r>
          </a:p>
          <a:p>
            <a:r>
              <a:rPr lang="de-DE" sz="900" dirty="0"/>
              <a:t>Germany</a:t>
            </a:r>
          </a:p>
          <a:p>
            <a:endParaRPr lang="de-DE" sz="9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5E16D8D5-4415-DC49-AC30-13772BF34FC0}"/>
              </a:ext>
            </a:extLst>
          </p:cNvPr>
          <p:cNvSpPr txBox="1"/>
          <p:nvPr/>
        </p:nvSpPr>
        <p:spPr>
          <a:xfrm>
            <a:off x="4995075" y="4848663"/>
            <a:ext cx="10350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Kreuzstr. 16</a:t>
            </a:r>
          </a:p>
          <a:p>
            <a:r>
              <a:rPr lang="de-DE" sz="900" dirty="0"/>
              <a:t>80331 München</a:t>
            </a:r>
          </a:p>
          <a:p>
            <a:r>
              <a:rPr lang="de-DE" sz="900" dirty="0"/>
              <a:t>Germany</a:t>
            </a:r>
          </a:p>
          <a:p>
            <a:endParaRPr lang="de-DE" sz="900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C3B3DFCD-5021-1146-A352-8746B95ECCAF}"/>
              </a:ext>
            </a:extLst>
          </p:cNvPr>
          <p:cNvSpPr txBox="1"/>
          <p:nvPr/>
        </p:nvSpPr>
        <p:spPr>
          <a:xfrm>
            <a:off x="6348939" y="4848664"/>
            <a:ext cx="1090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Gewerbestr. 11</a:t>
            </a:r>
          </a:p>
          <a:p>
            <a:r>
              <a:rPr lang="de-DE" sz="900" dirty="0"/>
              <a:t>CH-6330 Cham</a:t>
            </a:r>
          </a:p>
          <a:p>
            <a:r>
              <a:rPr lang="de-DE" sz="900" dirty="0" err="1"/>
              <a:t>Switzerland</a:t>
            </a:r>
            <a:endParaRPr lang="de-DE" sz="900" dirty="0"/>
          </a:p>
          <a:p>
            <a:r>
              <a:rPr lang="de-DE" sz="900" dirty="0"/>
              <a:t>+41 41 743 01 11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1A8793CE-C8D4-7742-AC74-D72D1658C5AB}"/>
              </a:ext>
            </a:extLst>
          </p:cNvPr>
          <p:cNvSpPr txBox="1"/>
          <p:nvPr/>
        </p:nvSpPr>
        <p:spPr>
          <a:xfrm>
            <a:off x="7758354" y="4857978"/>
            <a:ext cx="917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 err="1"/>
              <a:t>Albulastr</a:t>
            </a:r>
            <a:r>
              <a:rPr lang="de-DE" sz="900" dirty="0"/>
              <a:t>. 55</a:t>
            </a:r>
          </a:p>
          <a:p>
            <a:r>
              <a:rPr lang="de-DE" sz="900" dirty="0"/>
              <a:t>8048 Zürich</a:t>
            </a:r>
          </a:p>
          <a:p>
            <a:r>
              <a:rPr lang="de-DE" sz="900" dirty="0" err="1"/>
              <a:t>Switzerland</a:t>
            </a:r>
            <a:endParaRPr lang="de-DE" sz="900" dirty="0"/>
          </a:p>
          <a:p>
            <a:endParaRPr lang="de-DE" sz="9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3C8728B-4BB4-6841-81DE-6EFFC49353A2}"/>
              </a:ext>
            </a:extLst>
          </p:cNvPr>
          <p:cNvSpPr txBox="1"/>
          <p:nvPr/>
        </p:nvSpPr>
        <p:spPr>
          <a:xfrm>
            <a:off x="6348939" y="4568871"/>
            <a:ext cx="189021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b="1" dirty="0" err="1"/>
              <a:t>innoQ</a:t>
            </a:r>
            <a:r>
              <a:rPr lang="de-DE" sz="900" b="1" dirty="0"/>
              <a:t> Schweiz GmbH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C9B4C105-2539-5944-85A4-E74D1747553D}"/>
              </a:ext>
            </a:extLst>
          </p:cNvPr>
          <p:cNvSpPr txBox="1"/>
          <p:nvPr/>
        </p:nvSpPr>
        <p:spPr>
          <a:xfrm>
            <a:off x="432210" y="2704051"/>
            <a:ext cx="261962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50" dirty="0"/>
              <a:t>Michael Krämer</a:t>
            </a:r>
          </a:p>
          <a:p>
            <a:r>
              <a:rPr lang="de-DE" sz="1350" dirty="0" err="1"/>
              <a:t>michael.kraemer@innoq.com</a:t>
            </a:r>
            <a:endParaRPr lang="de-DE" sz="1350" dirty="0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D8066D6F-2A19-1C41-9356-10FD76E4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262" y="3476609"/>
            <a:ext cx="134979" cy="14580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8D4B76D1-8B27-AF49-90FA-8085CFF433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262" y="3703768"/>
            <a:ext cx="175500" cy="146708"/>
          </a:xfrm>
          <a:prstGeom prst="rect">
            <a:avLst/>
          </a:prstGeom>
        </p:spPr>
      </p:pic>
      <p:sp>
        <p:nvSpPr>
          <p:cNvPr id="21" name="Textfeld 20">
            <a:extLst>
              <a:ext uri="{FF2B5EF4-FFF2-40B4-BE49-F238E27FC236}">
                <a16:creationId xmlns:a16="http://schemas.microsoft.com/office/drawing/2014/main" id="{C102FE7B-28AB-0046-806F-5B2BE476F36B}"/>
              </a:ext>
            </a:extLst>
          </p:cNvPr>
          <p:cNvSpPr txBox="1"/>
          <p:nvPr/>
        </p:nvSpPr>
        <p:spPr>
          <a:xfrm>
            <a:off x="711386" y="3638623"/>
            <a:ext cx="131478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50" dirty="0"/>
              <a:t>@</a:t>
            </a:r>
            <a:r>
              <a:rPr lang="de-DE" sz="1350" dirty="0" err="1"/>
              <a:t>mkraemerx</a:t>
            </a: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3905529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Willkommen bei </a:t>
            </a:r>
            <a:r>
              <a:rPr lang="de-DE" sz="2800" dirty="0" err="1"/>
              <a:t>OpenCH</a:t>
            </a:r>
            <a:r>
              <a:rPr lang="de-DE" sz="2800"/>
              <a:t> an der ETH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800"/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Vorstellung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Überblick Unterlagen + Infrastruktur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800" dirty="0"/>
              <a:t>Arbeitsumgebung + IDE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800" dirty="0" err="1"/>
              <a:t>Machine</a:t>
            </a:r>
            <a:r>
              <a:rPr lang="de-DE" sz="2800" dirty="0"/>
              <a:t> Learning </a:t>
            </a:r>
            <a:r>
              <a:rPr lang="de-DE" sz="2800" dirty="0" err="1"/>
              <a:t>Walkthrough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3465269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Vorstellungsrunde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sz="2800" dirty="0"/>
              <a:t>Ganz kurz</a:t>
            </a:r>
          </a:p>
          <a:p>
            <a:r>
              <a:rPr lang="de-DE" sz="2800" dirty="0"/>
              <a:t>Vorkenntnisse</a:t>
            </a:r>
          </a:p>
          <a:p>
            <a:r>
              <a:rPr lang="de-DE" sz="2800" dirty="0"/>
              <a:t>Erwartungen an den Workshop</a:t>
            </a:r>
          </a:p>
        </p:txBody>
      </p:sp>
    </p:spTree>
    <p:extLst>
      <p:ext uri="{BB962C8B-B14F-4D97-AF65-F5344CB8AC3E}">
        <p14:creationId xmlns:p14="http://schemas.microsoft.com/office/powerpoint/2010/main" val="1320197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Michael Krämer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sz="2400" dirty="0"/>
              <a:t>Michael Krämer, INNOQ Schweiz GmbH</a:t>
            </a:r>
          </a:p>
          <a:p>
            <a:r>
              <a:rPr lang="de-DE" sz="2400" dirty="0"/>
              <a:t>Fokus auf </a:t>
            </a:r>
            <a:r>
              <a:rPr lang="de-DE" sz="2400" dirty="0">
                <a:sym typeface="MetaOT-Medi" charset="0"/>
              </a:rPr>
              <a:t>Java, Scala und maschinelles Lernen</a:t>
            </a:r>
            <a:endParaRPr lang="de-DE" sz="2400" dirty="0"/>
          </a:p>
          <a:p>
            <a:r>
              <a:rPr lang="de-DE" sz="2400" dirty="0"/>
              <a:t>Architekt und Entwickler</a:t>
            </a:r>
          </a:p>
          <a:p>
            <a:r>
              <a:rPr lang="de-DE" sz="2400" dirty="0"/>
              <a:t>Sonst: Rad fahren, Reisen, </a:t>
            </a:r>
            <a:r>
              <a:rPr lang="de-DE" sz="2400" dirty="0" err="1"/>
              <a:t>draussen</a:t>
            </a:r>
            <a:r>
              <a:rPr lang="de-DE" sz="2400" dirty="0"/>
              <a:t> sein und stolzer Papa</a:t>
            </a:r>
          </a:p>
        </p:txBody>
      </p:sp>
      <p:pic>
        <p:nvPicPr>
          <p:cNvPr id="4" name="Bild 3">
            <a:extLst>
              <a:ext uri="{FF2B5EF4-FFF2-40B4-BE49-F238E27FC236}">
                <a16:creationId xmlns:a16="http://schemas.microsoft.com/office/drawing/2014/main" id="{B224E2A2-C742-B247-B118-10014C7F3B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4" r="9114"/>
          <a:stretch/>
        </p:blipFill>
        <p:spPr>
          <a:xfrm>
            <a:off x="5903889" y="4587841"/>
            <a:ext cx="2650168" cy="173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855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Unterlagen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  <a:buClr>
                <a:srgbClr val="FF4C67"/>
              </a:buClr>
            </a:pPr>
            <a:r>
              <a:rPr lang="de-DE" sz="2400" dirty="0"/>
              <a:t>https://</a:t>
            </a:r>
            <a:r>
              <a:rPr lang="de-DE" sz="2400" dirty="0" err="1"/>
              <a:t>github.com</a:t>
            </a:r>
            <a:r>
              <a:rPr lang="de-DE" sz="2400" dirty="0"/>
              <a:t>/</a:t>
            </a:r>
            <a:r>
              <a:rPr lang="de-DE" sz="2400" dirty="0" err="1"/>
              <a:t>mkraemerx</a:t>
            </a:r>
            <a:r>
              <a:rPr lang="de-DE" sz="2400" dirty="0"/>
              <a:t>/</a:t>
            </a:r>
            <a:r>
              <a:rPr lang="de-DE" sz="2400" dirty="0" err="1"/>
              <a:t>sentiment</a:t>
            </a:r>
            <a:r>
              <a:rPr lang="de-DE" sz="2400" dirty="0"/>
              <a:t>-workshop</a:t>
            </a:r>
          </a:p>
          <a:p>
            <a:pPr marL="457200" indent="-457200">
              <a:lnSpc>
                <a:spcPct val="120000"/>
              </a:lnSpc>
              <a:buClr>
                <a:srgbClr val="FF4C67"/>
              </a:buClr>
              <a:buFont typeface="Arial" panose="020B0604020202020204" pitchFamily="34" charset="0"/>
              <a:buChar char="•"/>
            </a:pPr>
            <a:r>
              <a:rPr lang="de-DE" sz="2400" dirty="0"/>
              <a:t>Präsentationsunterlagen</a:t>
            </a:r>
          </a:p>
          <a:p>
            <a:pPr marL="457200" indent="-457200">
              <a:lnSpc>
                <a:spcPct val="120000"/>
              </a:lnSpc>
              <a:buClr>
                <a:srgbClr val="FF4C67"/>
              </a:buClr>
              <a:buFont typeface="Arial" panose="020B0604020202020204" pitchFamily="34" charset="0"/>
              <a:buChar char="•"/>
            </a:pPr>
            <a:r>
              <a:rPr lang="de-DE" sz="2400" dirty="0"/>
              <a:t>Setup-Guide für </a:t>
            </a:r>
            <a:r>
              <a:rPr lang="de-DE" sz="2400" dirty="0" err="1"/>
              <a:t>Dev</a:t>
            </a:r>
            <a:r>
              <a:rPr lang="de-DE" sz="2400" dirty="0"/>
              <a:t>-Maschinen</a:t>
            </a:r>
          </a:p>
          <a:p>
            <a:pPr lvl="1">
              <a:lnSpc>
                <a:spcPct val="120000"/>
              </a:lnSpc>
              <a:buClr>
                <a:srgbClr val="FF4C67"/>
              </a:buClr>
            </a:pPr>
            <a:r>
              <a:rPr lang="de-DE" sz="2000" b="1" dirty="0"/>
              <a:t>https://github.com/mkraemerx/sentiment-workshop/blob/master/infra/setup.sh</a:t>
            </a:r>
            <a:endParaRPr lang="de-DE" sz="2400" b="1" dirty="0"/>
          </a:p>
          <a:p>
            <a:pPr>
              <a:lnSpc>
                <a:spcPct val="120000"/>
              </a:lnSpc>
              <a:buClr>
                <a:srgbClr val="FF4C67"/>
              </a:buClr>
            </a:pPr>
            <a:r>
              <a:rPr lang="de-DE" sz="2400" dirty="0"/>
              <a:t>Daten</a:t>
            </a:r>
          </a:p>
          <a:p>
            <a:pPr marL="457200" indent="-457200">
              <a:lnSpc>
                <a:spcPct val="120000"/>
              </a:lnSpc>
              <a:buClr>
                <a:srgbClr val="FF4C67"/>
              </a:buClr>
              <a:buFont typeface="Arial" panose="020B0604020202020204" pitchFamily="34" charset="0"/>
              <a:buChar char="•"/>
            </a:pPr>
            <a:r>
              <a:rPr lang="de-DE" sz="2400" dirty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1853604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de-DE" sz="2800" dirty="0"/>
              <a:t>Entwicklung über </a:t>
            </a:r>
            <a:r>
              <a:rPr lang="de-DE" sz="2800" dirty="0" err="1"/>
              <a:t>Jupyter</a:t>
            </a:r>
            <a:r>
              <a:rPr lang="de-DE" sz="2800" dirty="0"/>
              <a:t> Notebook</a:t>
            </a:r>
          </a:p>
          <a:p>
            <a:pPr>
              <a:lnSpc>
                <a:spcPct val="120000"/>
              </a:lnSpc>
            </a:pPr>
            <a:r>
              <a:rPr lang="de-DE" sz="2800" dirty="0"/>
              <a:t>https://cx.int.postlab.de:8443</a:t>
            </a:r>
          </a:p>
          <a:p>
            <a:pPr>
              <a:lnSpc>
                <a:spcPct val="120000"/>
              </a:lnSpc>
            </a:pPr>
            <a:endParaRPr lang="de-DE" sz="2800" dirty="0"/>
          </a:p>
          <a:p>
            <a:pPr>
              <a:lnSpc>
                <a:spcPct val="120000"/>
              </a:lnSpc>
            </a:pPr>
            <a:r>
              <a:rPr lang="de-DE" sz="2800" dirty="0"/>
              <a:t>SSH-Zugriff falls nötig / gewünscht</a:t>
            </a:r>
          </a:p>
          <a:p>
            <a:pPr>
              <a:lnSpc>
                <a:spcPct val="120000"/>
              </a:lnSpc>
            </a:pPr>
            <a:endParaRPr lang="de-DE" sz="2800" dirty="0"/>
          </a:p>
          <a:p>
            <a:pPr>
              <a:lnSpc>
                <a:spcPct val="120000"/>
              </a:lnSpc>
            </a:pPr>
            <a:r>
              <a:rPr lang="de-DE" sz="2800" dirty="0"/>
              <a:t>Text-Editor auch möglich</a:t>
            </a:r>
          </a:p>
        </p:txBody>
      </p:sp>
    </p:spTree>
    <p:extLst>
      <p:ext uri="{BB962C8B-B14F-4D97-AF65-F5344CB8AC3E}">
        <p14:creationId xmlns:p14="http://schemas.microsoft.com/office/powerpoint/2010/main" val="599474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 (2)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de-DE" sz="2800" dirty="0" err="1"/>
              <a:t>Esc</a:t>
            </a:r>
            <a:r>
              <a:rPr lang="de-DE" sz="2800" dirty="0"/>
              <a:t> / Enter um Modus zu wechseln</a:t>
            </a:r>
          </a:p>
          <a:p>
            <a:pPr>
              <a:lnSpc>
                <a:spcPct val="120000"/>
              </a:lnSpc>
            </a:pPr>
            <a:r>
              <a:rPr lang="de-DE" sz="2800" dirty="0" err="1"/>
              <a:t>Ctrl</a:t>
            </a:r>
            <a:r>
              <a:rPr lang="de-DE" sz="2800" dirty="0"/>
              <a:t>-Enter / </a:t>
            </a:r>
            <a:r>
              <a:rPr lang="de-DE" sz="2800" dirty="0" err="1"/>
              <a:t>Shift</a:t>
            </a:r>
            <a:r>
              <a:rPr lang="de-DE" sz="2800" dirty="0"/>
              <a:t>-Enter zum Ausführen</a:t>
            </a:r>
          </a:p>
          <a:p>
            <a:pPr>
              <a:lnSpc>
                <a:spcPct val="120000"/>
              </a:lnSpc>
            </a:pPr>
            <a:r>
              <a:rPr lang="de-DE" sz="2800" dirty="0"/>
              <a:t>a / b für neue Zelle</a:t>
            </a:r>
          </a:p>
          <a:p>
            <a:pPr>
              <a:lnSpc>
                <a:spcPct val="120000"/>
              </a:lnSpc>
            </a:pPr>
            <a:r>
              <a:rPr lang="de-DE" sz="2800" dirty="0"/>
              <a:t>Tab für </a:t>
            </a:r>
            <a:r>
              <a:rPr lang="de-DE" sz="2800" dirty="0" err="1"/>
              <a:t>Completion</a:t>
            </a:r>
            <a:r>
              <a:rPr lang="de-DE" sz="2800" dirty="0"/>
              <a:t> / </a:t>
            </a:r>
            <a:r>
              <a:rPr lang="de-DE" sz="2800" dirty="0" err="1"/>
              <a:t>Shift</a:t>
            </a:r>
            <a:r>
              <a:rPr lang="de-DE" sz="2800" dirty="0"/>
              <a:t>-Tab für Help</a:t>
            </a:r>
          </a:p>
          <a:p>
            <a:pPr>
              <a:lnSpc>
                <a:spcPct val="120000"/>
              </a:lnSpc>
            </a:pP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872054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Toolchain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9400" y="1969200"/>
            <a:ext cx="7943400" cy="4356000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de-DE" sz="2400" dirty="0"/>
              <a:t>Alles ist </a:t>
            </a:r>
            <a:r>
              <a:rPr lang="de-DE" sz="2400" dirty="0" err="1"/>
              <a:t>OpenSource</a:t>
            </a:r>
            <a:r>
              <a:rPr lang="de-DE" sz="2400" dirty="0"/>
              <a:t>!</a:t>
            </a:r>
          </a:p>
          <a:p>
            <a:pPr>
              <a:lnSpc>
                <a:spcPct val="120000"/>
              </a:lnSpc>
            </a:pPr>
            <a:endParaRPr lang="de-DE" sz="2400" dirty="0"/>
          </a:p>
          <a:p>
            <a:pPr>
              <a:lnSpc>
                <a:spcPct val="120000"/>
              </a:lnSpc>
            </a:pPr>
            <a:r>
              <a:rPr lang="de-DE" sz="2400" dirty="0"/>
              <a:t>Python 3</a:t>
            </a:r>
          </a:p>
          <a:p>
            <a:pPr>
              <a:lnSpc>
                <a:spcPct val="120000"/>
              </a:lnSpc>
            </a:pPr>
            <a:endParaRPr lang="de-DE" sz="2400" dirty="0"/>
          </a:p>
          <a:p>
            <a:pPr>
              <a:lnSpc>
                <a:spcPct val="120000"/>
              </a:lnSpc>
            </a:pPr>
            <a:r>
              <a:rPr lang="de-DE" sz="2400" dirty="0" err="1"/>
              <a:t>conda</a:t>
            </a:r>
            <a:r>
              <a:rPr lang="de-DE" sz="2400" dirty="0"/>
              <a:t> – Paketmanager für </a:t>
            </a:r>
            <a:r>
              <a:rPr lang="de-DE" sz="2400" dirty="0" err="1"/>
              <a:t>python</a:t>
            </a:r>
            <a:endParaRPr lang="de-DE" sz="2400" dirty="0"/>
          </a:p>
          <a:p>
            <a:pPr>
              <a:lnSpc>
                <a:spcPct val="120000"/>
              </a:lnSpc>
            </a:pPr>
            <a:r>
              <a:rPr lang="de-DE" sz="2400" dirty="0"/>
              <a:t>https://conda.io/docs/</a:t>
            </a:r>
          </a:p>
          <a:p>
            <a:pPr>
              <a:lnSpc>
                <a:spcPct val="120000"/>
              </a:lnSpc>
            </a:pPr>
            <a:endParaRPr lang="de-DE" sz="2400" dirty="0"/>
          </a:p>
          <a:p>
            <a:pPr>
              <a:lnSpc>
                <a:spcPct val="120000"/>
              </a:lnSpc>
            </a:pPr>
            <a:r>
              <a:rPr lang="de-DE" sz="2400" dirty="0" err="1"/>
              <a:t>Pytorch</a:t>
            </a:r>
            <a:r>
              <a:rPr lang="de-DE" sz="2400" dirty="0"/>
              <a:t> – </a:t>
            </a:r>
            <a:r>
              <a:rPr lang="de-DE" sz="2400" dirty="0" err="1"/>
              <a:t>Deep</a:t>
            </a:r>
            <a:r>
              <a:rPr lang="de-DE" sz="2400" dirty="0"/>
              <a:t> Learning Library von Facebook</a:t>
            </a:r>
          </a:p>
          <a:p>
            <a:pPr>
              <a:lnSpc>
                <a:spcPct val="120000"/>
              </a:lnSpc>
            </a:pPr>
            <a:r>
              <a:rPr lang="de-DE" sz="2400" dirty="0"/>
              <a:t>https://</a:t>
            </a:r>
            <a:r>
              <a:rPr lang="de-DE" sz="2400" dirty="0" err="1"/>
              <a:t>pytorch.org</a:t>
            </a:r>
            <a:r>
              <a:rPr lang="de-DE" sz="2400" dirty="0"/>
              <a:t>/</a:t>
            </a:r>
          </a:p>
          <a:p>
            <a:pPr>
              <a:lnSpc>
                <a:spcPct val="120000"/>
              </a:lnSpc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361572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F6343-6D75-9C46-BAC4-C0AB42E2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Deep</a:t>
            </a:r>
            <a:r>
              <a:rPr lang="de-DE" dirty="0"/>
              <a:t> Learning vs. Statistical </a:t>
            </a:r>
            <a:r>
              <a:rPr lang="de-DE" dirty="0" err="1"/>
              <a:t>Methods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B1B5A2E-9FA1-A94C-B5D4-5D2A81BA07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  <a:buClr>
                <a:srgbClr val="FF4C67"/>
              </a:buClr>
            </a:pPr>
            <a:r>
              <a:rPr lang="de-DE" sz="2400" dirty="0" err="1"/>
              <a:t>Deep</a:t>
            </a:r>
            <a:r>
              <a:rPr lang="de-DE" sz="2400" dirty="0"/>
              <a:t> Learning</a:t>
            </a:r>
          </a:p>
          <a:p>
            <a:pPr lvl="1">
              <a:lnSpc>
                <a:spcPct val="120000"/>
              </a:lnSpc>
              <a:buClr>
                <a:srgbClr val="FF4C67"/>
              </a:buClr>
            </a:pPr>
            <a:r>
              <a:rPr lang="de-DE" sz="2000" b="1" dirty="0"/>
              <a:t>deutlich weniger Vorwissen </a:t>
            </a:r>
            <a:r>
              <a:rPr lang="de-DE" sz="2000" b="1" dirty="0" err="1"/>
              <a:t>eincodiert</a:t>
            </a:r>
            <a:endParaRPr lang="de-DE" sz="2000" b="1" dirty="0"/>
          </a:p>
          <a:p>
            <a:pPr lvl="1">
              <a:lnSpc>
                <a:spcPct val="120000"/>
              </a:lnSpc>
              <a:buClr>
                <a:srgbClr val="FF4C67"/>
              </a:buClr>
            </a:pPr>
            <a:r>
              <a:rPr lang="de-DE" sz="2000" b="1" dirty="0"/>
              <a:t>Braucht mehr Rechenleistung</a:t>
            </a:r>
          </a:p>
          <a:p>
            <a:pPr lvl="1">
              <a:lnSpc>
                <a:spcPct val="120000"/>
              </a:lnSpc>
              <a:buClr>
                <a:srgbClr val="FF4C67"/>
              </a:buClr>
            </a:pPr>
            <a:r>
              <a:rPr lang="de-DE" sz="2000" b="1" dirty="0"/>
              <a:t>Kann auf mehr Probleme angewandt werden</a:t>
            </a:r>
          </a:p>
          <a:p>
            <a:pPr>
              <a:lnSpc>
                <a:spcPct val="120000"/>
              </a:lnSpc>
              <a:buClr>
                <a:srgbClr val="FF4C67"/>
              </a:buClr>
            </a:pPr>
            <a:endParaRPr lang="de-DE" sz="2400" dirty="0"/>
          </a:p>
          <a:p>
            <a:pPr>
              <a:lnSpc>
                <a:spcPct val="120000"/>
              </a:lnSpc>
              <a:buClr>
                <a:srgbClr val="FF4C67"/>
              </a:buClr>
            </a:pPr>
            <a:r>
              <a:rPr lang="de-DE" sz="2400" dirty="0"/>
              <a:t>Klassisches </a:t>
            </a:r>
            <a:r>
              <a:rPr lang="de-DE" sz="2400" dirty="0" err="1"/>
              <a:t>Machine</a:t>
            </a:r>
            <a:r>
              <a:rPr lang="de-DE" sz="2400" dirty="0"/>
              <a:t> Learning</a:t>
            </a:r>
          </a:p>
          <a:p>
            <a:pPr lvl="1">
              <a:lnSpc>
                <a:spcPct val="120000"/>
              </a:lnSpc>
              <a:buClr>
                <a:srgbClr val="FF4C67"/>
              </a:buClr>
            </a:pPr>
            <a:r>
              <a:rPr lang="de-DE" sz="2000" b="1" dirty="0" err="1"/>
              <a:t>performt</a:t>
            </a:r>
            <a:r>
              <a:rPr lang="de-DE" sz="2000" b="1" dirty="0"/>
              <a:t> teilweise besser</a:t>
            </a:r>
          </a:p>
          <a:p>
            <a:pPr lvl="1">
              <a:lnSpc>
                <a:spcPct val="120000"/>
              </a:lnSpc>
              <a:buClr>
                <a:srgbClr val="FF4C67"/>
              </a:buClr>
            </a:pPr>
            <a:r>
              <a:rPr lang="de-DE" sz="2000" b="1" dirty="0"/>
              <a:t>Spezifischere Lösungen</a:t>
            </a:r>
          </a:p>
          <a:p>
            <a:pPr lvl="1">
              <a:lnSpc>
                <a:spcPct val="120000"/>
              </a:lnSpc>
              <a:buClr>
                <a:srgbClr val="FF4C67"/>
              </a:buClr>
            </a:pPr>
            <a:r>
              <a:rPr lang="de-DE" sz="2000" b="1" dirty="0"/>
              <a:t>Feature-Engineering</a:t>
            </a:r>
          </a:p>
          <a:p>
            <a:pPr>
              <a:lnSpc>
                <a:spcPct val="120000"/>
              </a:lnSpc>
              <a:buClr>
                <a:srgbClr val="FF4C67"/>
              </a:buClr>
            </a:pPr>
            <a:endParaRPr lang="de-DE" sz="2400" dirty="0"/>
          </a:p>
          <a:p>
            <a:pPr>
              <a:lnSpc>
                <a:spcPct val="120000"/>
              </a:lnSpc>
              <a:buClr>
                <a:srgbClr val="FF4C67"/>
              </a:buClr>
            </a:pPr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411947388"/>
      </p:ext>
    </p:extLst>
  </p:cSld>
  <p:clrMapOvr>
    <a:masterClrMapping/>
  </p:clrMapOvr>
</p:sld>
</file>

<file path=ppt/theme/theme1.xml><?xml version="1.0" encoding="utf-8"?>
<a:theme xmlns:a="http://schemas.openxmlformats.org/drawingml/2006/main" name="INQ Master">
  <a:themeElements>
    <a:clrScheme name="Benutzerdefiniert 4">
      <a:dk1>
        <a:sysClr val="windowText" lastClr="000000"/>
      </a:dk1>
      <a:lt1>
        <a:sysClr val="window" lastClr="FFFFFF"/>
      </a:lt1>
      <a:dk2>
        <a:srgbClr val="242424"/>
      </a:dk2>
      <a:lt2>
        <a:srgbClr val="E7E6E6"/>
      </a:lt2>
      <a:accent1>
        <a:srgbClr val="55CDAF"/>
      </a:accent1>
      <a:accent2>
        <a:srgbClr val="24244C"/>
      </a:accent2>
      <a:accent3>
        <a:srgbClr val="FFF019"/>
      </a:accent3>
      <a:accent4>
        <a:srgbClr val="FF4D67"/>
      </a:accent4>
      <a:accent5>
        <a:srgbClr val="595959"/>
      </a:accent5>
      <a:accent6>
        <a:srgbClr val="AFABAB"/>
      </a:accent6>
      <a:hlink>
        <a:srgbClr val="242424"/>
      </a:hlink>
      <a:folHlink>
        <a:srgbClr val="242424"/>
      </a:folHlink>
    </a:clrScheme>
    <a:fontScheme name="Mark Pro">
      <a:majorFont>
        <a:latin typeface="Mark Pro Heavy"/>
        <a:ea typeface=""/>
        <a:cs typeface=""/>
      </a:majorFont>
      <a:minorFont>
        <a:latin typeface="Mark Pro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6350"/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1300"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Mark Pro Book"/>
        <a:font script="Hebr" typeface="Mark Pro Book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ark Pro Book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Mark Pro Book"/>
        <a:font script="Hebr" typeface="Mark Pro Book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ark Pro Book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384</Words>
  <Application>Microsoft Macintosh PowerPoint</Application>
  <PresentationFormat>Bildschirmpräsentation (4:3)</PresentationFormat>
  <Paragraphs>107</Paragraphs>
  <Slides>14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Arial</vt:lpstr>
      <vt:lpstr>Mark Pro Bold</vt:lpstr>
      <vt:lpstr>Mark Pro Book</vt:lpstr>
      <vt:lpstr>Mark Pro Heavy</vt:lpstr>
      <vt:lpstr>MetaOT-Medi</vt:lpstr>
      <vt:lpstr>INQ Master</vt:lpstr>
      <vt:lpstr>Sentiment Analysis Workshop</vt:lpstr>
      <vt:lpstr>Agenda</vt:lpstr>
      <vt:lpstr>Vorstellungsrunde</vt:lpstr>
      <vt:lpstr>Michael Krämer</vt:lpstr>
      <vt:lpstr>Unterlagen</vt:lpstr>
      <vt:lpstr>IDE</vt:lpstr>
      <vt:lpstr>IDE (2)</vt:lpstr>
      <vt:lpstr>Toolchain</vt:lpstr>
      <vt:lpstr>Deep Learning vs. Statistical Methods</vt:lpstr>
      <vt:lpstr>DL – Frameworks (1)</vt:lpstr>
      <vt:lpstr>DL – Frameworks (2)</vt:lpstr>
      <vt:lpstr>Trainingsdaten DE</vt:lpstr>
      <vt:lpstr>Weitere Infos</vt:lpstr>
      <vt:lpstr>Danke! Fragen?</vt:lpstr>
    </vt:vector>
  </TitlesOfParts>
  <Company>Die Firma GmbH</Company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INNOQ Template</dc:title>
  <dc:creator>Marco Fischer</dc:creator>
  <cp:lastModifiedBy>Michael Krämer</cp:lastModifiedBy>
  <cp:revision>167</cp:revision>
  <cp:lastPrinted>2018-09-13T06:32:12Z</cp:lastPrinted>
  <dcterms:created xsi:type="dcterms:W3CDTF">2017-05-29T12:35:56Z</dcterms:created>
  <dcterms:modified xsi:type="dcterms:W3CDTF">2018-09-13T06:33:19Z</dcterms:modified>
</cp:coreProperties>
</file>

<file path=docProps/thumbnail.jpeg>
</file>